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25" r:id="rId2"/>
    <p:sldId id="321" r:id="rId3"/>
    <p:sldId id="265" r:id="rId4"/>
    <p:sldId id="305" r:id="rId5"/>
    <p:sldId id="313" r:id="rId6"/>
    <p:sldId id="314" r:id="rId7"/>
    <p:sldId id="295" r:id="rId8"/>
    <p:sldId id="312" r:id="rId9"/>
    <p:sldId id="304" r:id="rId10"/>
    <p:sldId id="311" r:id="rId11"/>
    <p:sldId id="320" r:id="rId12"/>
    <p:sldId id="324" r:id="rId13"/>
    <p:sldId id="315" r:id="rId14"/>
    <p:sldId id="310" r:id="rId15"/>
    <p:sldId id="323" r:id="rId16"/>
    <p:sldId id="306" r:id="rId17"/>
    <p:sldId id="326" r:id="rId18"/>
    <p:sldId id="269" r:id="rId19"/>
    <p:sldId id="317" r:id="rId20"/>
    <p:sldId id="319" r:id="rId21"/>
    <p:sldId id="322" r:id="rId22"/>
    <p:sldId id="300" r:id="rId23"/>
    <p:sldId id="302" r:id="rId24"/>
    <p:sldId id="309" r:id="rId25"/>
    <p:sldId id="318"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lene Dray" initials="MD" lastIdx="6" clrIdx="0"/>
  <p:cmAuthor id="1" name="Pam Barker" initials="PB" lastIdx="1" clrIdx="1"/>
  <p:cmAuthor id="2" name="Lee Hinton" initials="LH" lastIdx="22" clrIdx="2"/>
  <p:cmAuthor id="3" name="Meg Mentanko" initials="MM"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3813"/>
    <a:srgbClr val="E8CEBE"/>
    <a:srgbClr val="EBF1DE"/>
    <a:srgbClr val="CDB065"/>
    <a:srgbClr val="C56657"/>
    <a:srgbClr val="DBE6C4"/>
    <a:srgbClr val="3A2315"/>
    <a:srgbClr val="5F775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57" autoAdjust="0"/>
    <p:restoredTop sz="84235" autoAdjust="0"/>
  </p:normalViewPr>
  <p:slideViewPr>
    <p:cSldViewPr>
      <p:cViewPr>
        <p:scale>
          <a:sx n="70" d="100"/>
          <a:sy n="70" d="100"/>
        </p:scale>
        <p:origin x="-1666" y="-182"/>
      </p:cViewPr>
      <p:guideLst>
        <p:guide orient="horz" pos="2160"/>
        <p:guide pos="2880"/>
      </p:guideLst>
    </p:cSldViewPr>
  </p:slideViewPr>
  <p:outlineViewPr>
    <p:cViewPr>
      <p:scale>
        <a:sx n="33" d="100"/>
        <a:sy n="33" d="100"/>
      </p:scale>
      <p:origin x="0" y="-3936"/>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10" d="100"/>
          <a:sy n="110" d="100"/>
        </p:scale>
        <p:origin x="-1296" y="12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8189CCA-9BAA-48B5-B5FD-DFB2621E2DE0}" type="datetimeFigureOut">
              <a:rPr lang="en-US" smtClean="0"/>
              <a:t>6/9/2020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50851DF-7989-4494-9EF4-AD2B49F905AF}" type="slidenum">
              <a:rPr lang="en-US" smtClean="0"/>
              <a:t>‹#›</a:t>
            </a:fld>
            <a:endParaRPr lang="en-US" dirty="0"/>
          </a:p>
        </p:txBody>
      </p:sp>
    </p:spTree>
    <p:extLst>
      <p:ext uri="{BB962C8B-B14F-4D97-AF65-F5344CB8AC3E}">
        <p14:creationId xmlns:p14="http://schemas.microsoft.com/office/powerpoint/2010/main" val="347905178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608320" cy="4183380"/>
          </a:xfrm>
        </p:spPr>
        <p:txBody>
          <a:bodyPr/>
          <a:lstStyle/>
          <a:p>
            <a:r>
              <a:rPr lang="en-US" dirty="0"/>
              <a:t>This presentation was created by the Saskatchewan Prevention Institute.</a:t>
            </a:r>
          </a:p>
          <a:p>
            <a:r>
              <a:rPr lang="en-US" dirty="0"/>
              <a:t> </a:t>
            </a:r>
          </a:p>
          <a:p>
            <a:r>
              <a:rPr lang="en-US" dirty="0"/>
              <a:t>The Saskatchewan Prevention Institute is a non-profit organization that works to reduce the occurrence of disabling conditions in children, including Fetal Alcohol Spectrum Disorder (FASD).</a:t>
            </a:r>
          </a:p>
          <a:p>
            <a:r>
              <a:rPr lang="en-US" dirty="0"/>
              <a:t> </a:t>
            </a:r>
          </a:p>
          <a:p>
            <a:r>
              <a:rPr lang="en-US" dirty="0"/>
              <a:t>The Prevention Institute raises awareness by providing training, information, and resources that are based on current best evidence.</a:t>
            </a:r>
          </a:p>
          <a:p>
            <a:r>
              <a:rPr lang="en-US" dirty="0"/>
              <a:t> </a:t>
            </a:r>
          </a:p>
          <a:p>
            <a:r>
              <a:rPr lang="en-US" dirty="0"/>
              <a:t>Programs include:</a:t>
            </a:r>
          </a:p>
          <a:p>
            <a:pPr marL="171450" lvl="0" indent="-171450">
              <a:buFont typeface="Arial" panose="020B0604020202020204" pitchFamily="34" charset="0"/>
              <a:buChar char="•"/>
            </a:pPr>
            <a:r>
              <a:rPr lang="en-US" dirty="0"/>
              <a:t>Child Injury Prevention</a:t>
            </a:r>
          </a:p>
          <a:p>
            <a:pPr marL="171450" lvl="0" indent="-171450">
              <a:buFont typeface="Arial" panose="020B0604020202020204" pitchFamily="34" charset="0"/>
              <a:buChar char="•"/>
            </a:pPr>
            <a:r>
              <a:rPr lang="en-US" dirty="0"/>
              <a:t>Child Traffic Safety</a:t>
            </a:r>
          </a:p>
          <a:p>
            <a:pPr marL="171450" lvl="0" indent="-171450">
              <a:buFont typeface="Arial" panose="020B0604020202020204" pitchFamily="34" charset="0"/>
              <a:buChar char="•"/>
            </a:pPr>
            <a:r>
              <a:rPr lang="en-US" dirty="0"/>
              <a:t>Community Action Program for Children</a:t>
            </a:r>
          </a:p>
          <a:p>
            <a:pPr marL="171450" lvl="0" indent="-171450">
              <a:buFont typeface="Arial" panose="020B0604020202020204" pitchFamily="34" charset="0"/>
              <a:buChar char="•"/>
            </a:pPr>
            <a:r>
              <a:rPr lang="en-US" dirty="0"/>
              <a:t>Early Childhood Mental Health</a:t>
            </a:r>
          </a:p>
          <a:p>
            <a:pPr marL="171450" lvl="0" indent="-171450">
              <a:buFont typeface="Arial" panose="020B0604020202020204" pitchFamily="34" charset="0"/>
              <a:buChar char="•"/>
            </a:pPr>
            <a:r>
              <a:rPr lang="en-US" dirty="0"/>
              <a:t>Fetal Alcohol Spectrum Disorder Prevention</a:t>
            </a:r>
          </a:p>
          <a:p>
            <a:pPr marL="171450" lvl="0" indent="-171450">
              <a:buFont typeface="Arial" panose="020B0604020202020204" pitchFamily="34" charset="0"/>
              <a:buChar char="•"/>
            </a:pPr>
            <a:r>
              <a:rPr lang="en-US" dirty="0"/>
              <a:t>Maternal and Infant Health</a:t>
            </a:r>
          </a:p>
          <a:p>
            <a:pPr marL="171450" lvl="0" indent="-171450">
              <a:buFont typeface="Arial" panose="020B0604020202020204" pitchFamily="34" charset="0"/>
              <a:buChar char="•"/>
            </a:pPr>
            <a:r>
              <a:rPr lang="en-US" dirty="0"/>
              <a:t>Nobody’s Perfect Parenting</a:t>
            </a:r>
          </a:p>
          <a:p>
            <a:pPr marL="171450" lvl="0" indent="-171450">
              <a:buFont typeface="Arial" panose="020B0604020202020204" pitchFamily="34" charset="0"/>
              <a:buChar char="•"/>
            </a:pPr>
            <a:r>
              <a:rPr lang="en-US" dirty="0"/>
              <a:t>Sexual and Reproductive Health</a:t>
            </a:r>
          </a:p>
        </p:txBody>
      </p:sp>
      <p:sp>
        <p:nvSpPr>
          <p:cNvPr id="4" name="Slide Number Placeholder 3"/>
          <p:cNvSpPr>
            <a:spLocks noGrp="1"/>
          </p:cNvSpPr>
          <p:nvPr>
            <p:ph type="sldNum" sz="quarter" idx="10"/>
          </p:nvPr>
        </p:nvSpPr>
        <p:spPr/>
        <p:txBody>
          <a:bodyPr/>
          <a:lstStyle/>
          <a:p>
            <a:fld id="{C50851DF-7989-4494-9EF4-AD2B49F905AF}" type="slidenum">
              <a:rPr lang="en-US" smtClean="0"/>
              <a:t>1</a:t>
            </a:fld>
            <a:endParaRPr lang="en-US" dirty="0"/>
          </a:p>
        </p:txBody>
      </p:sp>
    </p:spTree>
    <p:extLst>
      <p:ext uri="{BB962C8B-B14F-4D97-AF65-F5344CB8AC3E}">
        <p14:creationId xmlns:p14="http://schemas.microsoft.com/office/powerpoint/2010/main" val="305928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248" y="696913"/>
            <a:ext cx="3048000" cy="2286000"/>
          </a:xfrm>
        </p:spPr>
      </p:sp>
      <p:sp>
        <p:nvSpPr>
          <p:cNvPr id="3" name="Notes Placeholder 2"/>
          <p:cNvSpPr>
            <a:spLocks noGrp="1"/>
          </p:cNvSpPr>
          <p:nvPr>
            <p:ph type="body" idx="1"/>
          </p:nvPr>
        </p:nvSpPr>
        <p:spPr>
          <a:xfrm>
            <a:off x="701040" y="3200400"/>
            <a:ext cx="5608320" cy="5887720"/>
          </a:xfrm>
        </p:spPr>
        <p:txBody>
          <a:bodyPr/>
          <a:lstStyle/>
          <a:p>
            <a:r>
              <a:rPr lang="en-US" sz="1100" kern="1200" dirty="0" smtClean="0">
                <a:solidFill>
                  <a:schemeClr val="tx1"/>
                </a:solidFill>
                <a:effectLst/>
                <a:latin typeface="+mn-lt"/>
                <a:ea typeface="+mn-ea"/>
                <a:cs typeface="+mn-cs"/>
              </a:rPr>
              <a:t>Now that various problems related to alcohol have been discussed, what are ways to reduce these impacts?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Canadian researchers and doctors looked at the research about alcohol and developed Canada’s Low-Risk Alcohol Drinking Guidelines. These guidelines give us information to lower our risk if we choose to drink alcohol.</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As part of Canada’s Low-Risk Alcohol Drinking Guidelines, researchers calculated standard drink sizes. Using a standard sizing helps us to measure our drinks and then we can count the number of drinks we have. This allows us to keep track of our drinking and set limits for ourselves. Essentially, we can make informed choices and control our drinking.</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It is not always easy to know how much to pour to make a standard drink.</a:t>
            </a:r>
          </a:p>
          <a:p>
            <a:r>
              <a:rPr lang="en-US" sz="1100" kern="1200" dirty="0" smtClean="0">
                <a:solidFill>
                  <a:schemeClr val="tx1"/>
                </a:solidFill>
                <a:effectLst/>
                <a:latin typeface="+mn-lt"/>
                <a:ea typeface="+mn-ea"/>
                <a:cs typeface="+mn-cs"/>
              </a:rPr>
              <a:t> </a:t>
            </a:r>
          </a:p>
          <a:p>
            <a:r>
              <a:rPr lang="en-US" sz="1100" b="1" i="1" kern="1200" dirty="0" smtClean="0">
                <a:solidFill>
                  <a:schemeClr val="tx1"/>
                </a:solidFill>
                <a:effectLst/>
                <a:latin typeface="+mn-lt"/>
                <a:ea typeface="+mn-ea"/>
                <a:cs typeface="+mn-cs"/>
              </a:rPr>
              <a:t>Activity: Pour a Drink</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Set out a variety of glasses used for drinks, pitcher of water, and a measuring cup. The purpose of this activity is to demonstrate how hard it is to pour a drink that is a standard size.</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Ask for a volunteer. Give him or her a container full of water and an empty wine glass Ask him or her to pour you a glass of “wine” (water).</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Then, pour the glass of “wine” into the measuring cup to measure how much was poured.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You can also have the volunteer pour 1.5 ounce drink and a “beer” in the different sizes of glasses. You can discuss how difficult it can be to judge the size of a drink. That is one reason some people may be drinking more alcohol than they think they are drinking.</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In Canada, a standard drink has 14 grams (about 0.6 fluid ounces) of pure alcohol. This is generally equal to one bottle of beer, most coolers (although some are higher alcohol content and are more than one standard drink), a 5-ounce glass of wine, and 1-½ ounces of hard alcohol.</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Each of the drinks in this picture has the same amount of pure alcohol. Many people think that one type of alcoholic drink may have less alcohol and be safer than other types. One type is no safer than another – that goes for beer, wine, cider, liqueurs, or hard alcohol.</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A19551-7B2B-4D28-BED9-BE52EEA08216}" type="slidenum">
              <a:rPr lang="en-CA" smtClean="0">
                <a:solidFill>
                  <a:prstClr val="black"/>
                </a:solidFill>
              </a:rPr>
              <a:pPr/>
              <a:t>10</a:t>
            </a:fld>
            <a:endParaRPr lang="en-CA" dirty="0">
              <a:solidFill>
                <a:prstClr val="black"/>
              </a:solidFill>
            </a:endParaRPr>
          </a:p>
        </p:txBody>
      </p:sp>
    </p:spTree>
    <p:extLst>
      <p:ext uri="{BB962C8B-B14F-4D97-AF65-F5344CB8AC3E}">
        <p14:creationId xmlns:p14="http://schemas.microsoft.com/office/powerpoint/2010/main" val="183888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248" y="696913"/>
            <a:ext cx="3048000" cy="2286000"/>
          </a:xfrm>
        </p:spPr>
      </p:sp>
      <p:sp>
        <p:nvSpPr>
          <p:cNvPr id="3" name="Notes Placeholder 2"/>
          <p:cNvSpPr>
            <a:spLocks noGrp="1"/>
          </p:cNvSpPr>
          <p:nvPr>
            <p:ph type="body" idx="1"/>
          </p:nvPr>
        </p:nvSpPr>
        <p:spPr>
          <a:xfrm>
            <a:off x="701040" y="3200400"/>
            <a:ext cx="5608320" cy="5638800"/>
          </a:xfrm>
        </p:spPr>
        <p:txBody>
          <a:bodyPr/>
          <a:lstStyle/>
          <a:p>
            <a:r>
              <a:rPr lang="en-US" sz="1100" i="1" kern="1200" dirty="0" smtClean="0">
                <a:solidFill>
                  <a:schemeClr val="tx1"/>
                </a:solidFill>
                <a:effectLst/>
                <a:latin typeface="+mn-lt"/>
                <a:ea typeface="+mn-ea"/>
                <a:cs typeface="+mn-cs"/>
              </a:rPr>
              <a:t>Hand out brochures.</a:t>
            </a:r>
            <a:endParaRPr lang="en-US" sz="1100" kern="1200" dirty="0" smtClean="0">
              <a:solidFill>
                <a:schemeClr val="tx1"/>
              </a:solidFill>
              <a:effectLst/>
              <a:latin typeface="+mn-lt"/>
              <a:ea typeface="+mn-ea"/>
              <a:cs typeface="+mn-cs"/>
            </a:endParaRPr>
          </a:p>
          <a:p>
            <a:r>
              <a:rPr lang="en-US" sz="1100" b="1" i="1" kern="1200" smtClean="0">
                <a:solidFill>
                  <a:schemeClr val="tx1"/>
                </a:solidFill>
                <a:effectLst/>
                <a:latin typeface="+mn-lt"/>
                <a:ea typeface="+mn-ea"/>
                <a:cs typeface="+mn-cs"/>
              </a:rPr>
              <a:t>Show YouTube Video</a:t>
            </a:r>
            <a:r>
              <a:rPr lang="en-US" sz="1100" b="1" i="1" kern="1200" dirty="0" smtClean="0">
                <a:solidFill>
                  <a:schemeClr val="tx1"/>
                </a:solidFill>
                <a:effectLst/>
                <a:latin typeface="+mn-lt"/>
                <a:ea typeface="+mn-ea"/>
                <a:cs typeface="+mn-cs"/>
              </a:rPr>
              <a:t>: </a:t>
            </a:r>
            <a:r>
              <a:rPr lang="en-US" sz="1100" i="1" kern="1200" dirty="0" smtClean="0">
                <a:solidFill>
                  <a:schemeClr val="tx1"/>
                </a:solidFill>
                <a:effectLst/>
                <a:latin typeface="+mn-lt"/>
                <a:ea typeface="+mn-ea"/>
                <a:cs typeface="+mn-cs"/>
              </a:rPr>
              <a:t>“Understanding Canada’s Low-Risk Alcohol Drinking Guidelines” (3:08) https://www.bing.com/videos/search?q=low+risk+alcohol+drinking+guidelines+youtube&amp;view=detail&amp;mid=4A210BD34F3EF92E87A44A210BD34F3EF92E87A4&amp;FORM=VIRE</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If you choose, you may skip the video and talk about the guidelines:</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b="1" kern="1200" dirty="0" smtClean="0">
                <a:solidFill>
                  <a:schemeClr val="tx1"/>
                </a:solidFill>
                <a:effectLst/>
                <a:latin typeface="+mn-lt"/>
                <a:ea typeface="+mn-ea"/>
                <a:cs typeface="+mn-cs"/>
              </a:rPr>
              <a:t>Women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No more than 2 drinks/day</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No more than 10 drinks/week</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One or two non-drinking days/week so drinking doesn’t become a habit</a:t>
            </a:r>
          </a:p>
          <a:p>
            <a:r>
              <a:rPr lang="en-US" sz="1100" kern="1200" dirty="0" smtClean="0">
                <a:solidFill>
                  <a:schemeClr val="tx1"/>
                </a:solidFill>
                <a:effectLst/>
                <a:latin typeface="+mn-lt"/>
                <a:ea typeface="+mn-ea"/>
                <a:cs typeface="+mn-cs"/>
              </a:rPr>
              <a:t> </a:t>
            </a:r>
          </a:p>
          <a:p>
            <a:r>
              <a:rPr lang="en-US" sz="1100" b="1" kern="1200" dirty="0" smtClean="0">
                <a:solidFill>
                  <a:schemeClr val="tx1"/>
                </a:solidFill>
                <a:effectLst/>
                <a:latin typeface="+mn-lt"/>
                <a:ea typeface="+mn-ea"/>
                <a:cs typeface="+mn-cs"/>
              </a:rPr>
              <a:t>Men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No more than 3 drinks/day</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No more than 15 drinks/week</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One or two non-drinking days/week so drinking doesn’t become a habit</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There are recommendations about when people should not drink at all, such as the following:</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When driving a vehicle, using machinery and tools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When taking medications or drugs that interact with alcohol</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When doing dangerous physical activity (e.g., sky diving)</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When living with some mental or physical health problems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When living with alcohol dependence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When </a:t>
            </a:r>
            <a:r>
              <a:rPr lang="en-US" sz="1100" b="1" kern="1200" dirty="0" smtClean="0">
                <a:solidFill>
                  <a:schemeClr val="tx1"/>
                </a:solidFill>
                <a:effectLst/>
                <a:latin typeface="+mn-lt"/>
                <a:ea typeface="+mn-ea"/>
                <a:cs typeface="+mn-cs"/>
              </a:rPr>
              <a:t>pregnant or planning to become pregnant</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When responsible for the safety of others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When making important decisions (signing your will, buying a house)</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The Low-Risk Alcohol Drinking Guidelines give advice to young people as well. They suggest delaying drinking as long as possible – until </a:t>
            </a:r>
            <a:r>
              <a:rPr lang="en-US" sz="1100" b="1" kern="1200" dirty="0" smtClean="0">
                <a:solidFill>
                  <a:schemeClr val="tx1"/>
                </a:solidFill>
                <a:effectLst/>
                <a:latin typeface="+mn-lt"/>
                <a:ea typeface="+mn-ea"/>
                <a:cs typeface="+mn-cs"/>
              </a:rPr>
              <a:t>age 24</a:t>
            </a:r>
            <a:r>
              <a:rPr lang="en-US" sz="1100" kern="1200" dirty="0" smtClean="0">
                <a:solidFill>
                  <a:schemeClr val="tx1"/>
                </a:solidFill>
                <a:effectLst/>
                <a:latin typeface="+mn-lt"/>
                <a:ea typeface="+mn-ea"/>
                <a:cs typeface="+mn-cs"/>
              </a:rPr>
              <a:t> if possible. This will reduce harm to a young person’s brain and body. They also suggest that young people should talk to their parents about drinking. If young people drink, they should do so under parental guidance; never more than 1-2 drinks at a time, and never more than 1-2 times per week.</a:t>
            </a:r>
          </a:p>
          <a:p>
            <a:r>
              <a:rPr lang="en-US" sz="11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851DF-7989-4494-9EF4-AD2B49F905AF}" type="slidenum">
              <a:rPr lang="en-US" smtClean="0"/>
              <a:t>11</a:t>
            </a:fld>
            <a:endParaRPr lang="en-US" dirty="0"/>
          </a:p>
        </p:txBody>
      </p:sp>
    </p:spTree>
    <p:extLst>
      <p:ext uri="{BB962C8B-B14F-4D97-AF65-F5344CB8AC3E}">
        <p14:creationId xmlns:p14="http://schemas.microsoft.com/office/powerpoint/2010/main" val="402367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248" y="696913"/>
            <a:ext cx="3048000" cy="2286000"/>
          </a:xfrm>
        </p:spPr>
      </p:sp>
      <p:sp>
        <p:nvSpPr>
          <p:cNvPr id="3" name="Notes Placeholder 2"/>
          <p:cNvSpPr>
            <a:spLocks noGrp="1"/>
          </p:cNvSpPr>
          <p:nvPr>
            <p:ph type="body" idx="1"/>
          </p:nvPr>
        </p:nvSpPr>
        <p:spPr>
          <a:xfrm>
            <a:off x="701040" y="3200400"/>
            <a:ext cx="5608320" cy="4183380"/>
          </a:xfrm>
        </p:spPr>
        <p:txBody>
          <a:bodyPr/>
          <a:lstStyle/>
          <a:p>
            <a:r>
              <a:rPr lang="en-US" sz="1100" kern="1200" dirty="0" smtClean="0">
                <a:solidFill>
                  <a:schemeClr val="tx1"/>
                </a:solidFill>
                <a:effectLst/>
                <a:latin typeface="+mn-lt"/>
                <a:ea typeface="+mn-ea"/>
                <a:cs typeface="+mn-cs"/>
              </a:rPr>
              <a:t>Women’s bodies deal with alcohol differently.</a:t>
            </a:r>
          </a:p>
          <a:p>
            <a:endParaRPr lang="en-US" sz="1100" kern="1200" dirty="0" smtClean="0">
              <a:solidFill>
                <a:schemeClr val="tx1"/>
              </a:solidFill>
              <a:effectLst/>
              <a:latin typeface="+mn-lt"/>
              <a:ea typeface="+mn-ea"/>
              <a:cs typeface="+mn-cs"/>
            </a:endParaRPr>
          </a:p>
          <a:p>
            <a:pPr lvl="0"/>
            <a:r>
              <a:rPr lang="en-US" sz="1100" kern="1200" dirty="0" smtClean="0">
                <a:solidFill>
                  <a:schemeClr val="tx1"/>
                </a:solidFill>
                <a:effectLst/>
                <a:latin typeface="+mn-lt"/>
                <a:ea typeface="+mn-ea"/>
                <a:cs typeface="+mn-cs"/>
              </a:rPr>
              <a:t>A woman has less water content in her body than a man. Water helps to weaken or “water down” alcohol. Therefore, a man’s body can dilute alcohol more efficiently.</a:t>
            </a:r>
          </a:p>
          <a:p>
            <a:pPr lvl="0"/>
            <a:endParaRPr lang="en-US" sz="1100" kern="1200" dirty="0" smtClean="0">
              <a:solidFill>
                <a:schemeClr val="tx1"/>
              </a:solidFill>
              <a:effectLst/>
              <a:latin typeface="+mn-lt"/>
              <a:ea typeface="+mn-ea"/>
              <a:cs typeface="+mn-cs"/>
            </a:endParaRPr>
          </a:p>
          <a:p>
            <a:pPr lvl="0"/>
            <a:r>
              <a:rPr lang="en-US" sz="1100" kern="1200" dirty="0" smtClean="0">
                <a:solidFill>
                  <a:schemeClr val="tx1"/>
                </a:solidFill>
                <a:effectLst/>
                <a:latin typeface="+mn-lt"/>
                <a:ea typeface="+mn-ea"/>
                <a:cs typeface="+mn-cs"/>
              </a:rPr>
              <a:t>Women have lower concentrations of an enzyme (dehydrogenase) that breaks down alcohol before it passes into the blood stream. Therefore, a woman’s body takes longer to process alcohol than a man’s body.</a:t>
            </a:r>
          </a:p>
          <a:p>
            <a:pPr lvl="0"/>
            <a:endParaRPr lang="en-US" sz="1100" kern="1200" dirty="0" smtClean="0">
              <a:solidFill>
                <a:schemeClr val="tx1"/>
              </a:solidFill>
              <a:effectLst/>
              <a:latin typeface="+mn-lt"/>
              <a:ea typeface="+mn-ea"/>
              <a:cs typeface="+mn-cs"/>
            </a:endParaRPr>
          </a:p>
          <a:p>
            <a:pPr lvl="0"/>
            <a:r>
              <a:rPr lang="en-US" sz="1100" kern="1200" dirty="0" smtClean="0">
                <a:solidFill>
                  <a:schemeClr val="tx1"/>
                </a:solidFill>
                <a:effectLst/>
                <a:latin typeface="+mn-lt"/>
                <a:ea typeface="+mn-ea"/>
                <a:cs typeface="+mn-cs"/>
              </a:rPr>
              <a:t>Women often weigh less than men and people who weigh less reach higher BAC levels than those who weigh more when consuming the same amount of alcohol.</a:t>
            </a:r>
          </a:p>
          <a:p>
            <a:pPr lvl="0"/>
            <a:endParaRPr lang="en-US" sz="1100" kern="1200" dirty="0" smtClean="0">
              <a:solidFill>
                <a:schemeClr val="tx1"/>
              </a:solidFill>
              <a:effectLst/>
              <a:latin typeface="+mn-lt"/>
              <a:ea typeface="+mn-ea"/>
              <a:cs typeface="+mn-cs"/>
            </a:endParaRPr>
          </a:p>
          <a:p>
            <a:pPr lvl="0"/>
            <a:r>
              <a:rPr lang="en-US" sz="1100" kern="1200" dirty="0" smtClean="0">
                <a:solidFill>
                  <a:schemeClr val="tx1"/>
                </a:solidFill>
                <a:effectLst/>
                <a:latin typeface="+mn-lt"/>
                <a:ea typeface="+mn-ea"/>
                <a:cs typeface="+mn-cs"/>
              </a:rPr>
              <a:t>Women have a higher body fat content than men. Body fat does not absorb alcohol, so alcohol content remains higher in women. Because of this, women often feel drunk faster than men.</a:t>
            </a:r>
          </a:p>
          <a:p>
            <a:r>
              <a:rPr lang="en-US" sz="1100" kern="1200" dirty="0" smtClean="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5"/>
          </p:nvPr>
        </p:nvSpPr>
        <p:spPr/>
        <p:txBody>
          <a:bodyPr/>
          <a:lstStyle/>
          <a:p>
            <a:fld id="{C50851DF-7989-4494-9EF4-AD2B49F905AF}" type="slidenum">
              <a:rPr lang="en-US" smtClean="0"/>
              <a:t>12</a:t>
            </a:fld>
            <a:endParaRPr lang="en-US" dirty="0"/>
          </a:p>
        </p:txBody>
      </p:sp>
    </p:spTree>
    <p:extLst>
      <p:ext uri="{BB962C8B-B14F-4D97-AF65-F5344CB8AC3E}">
        <p14:creationId xmlns:p14="http://schemas.microsoft.com/office/powerpoint/2010/main" val="3110150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248" y="609600"/>
            <a:ext cx="3048000" cy="2286000"/>
          </a:xfrm>
        </p:spPr>
      </p:sp>
      <p:sp>
        <p:nvSpPr>
          <p:cNvPr id="3" name="Notes Placeholder 2"/>
          <p:cNvSpPr>
            <a:spLocks noGrp="1"/>
          </p:cNvSpPr>
          <p:nvPr>
            <p:ph type="body" idx="1"/>
          </p:nvPr>
        </p:nvSpPr>
        <p:spPr>
          <a:xfrm>
            <a:off x="701040" y="3124200"/>
            <a:ext cx="5608320" cy="5715000"/>
          </a:xfrm>
        </p:spPr>
        <p:txBody>
          <a:bodyPr/>
          <a:lstStyle/>
          <a:p>
            <a:r>
              <a:rPr lang="en-US" sz="1100" kern="1200" dirty="0" smtClean="0">
                <a:solidFill>
                  <a:schemeClr val="tx1"/>
                </a:solidFill>
                <a:effectLst/>
                <a:latin typeface="+mn-lt"/>
                <a:ea typeface="+mn-ea"/>
                <a:cs typeface="+mn-cs"/>
              </a:rPr>
              <a:t>There are a lot of terms used to describe ways of drinking. Some of the terms, particularly for challenges with alcohol, raise stigma and can make it more difficult to talk about alcohol use. Language is changing around some of these terms.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Some people do not drink alcohol.</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Other people may drink once-in-awhile with friends or when having a meal. It may be part of their social life.</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Drinking alcohol can become a habit for people. Some people drink more than the recommended levels.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People who abuse alcohol may not be dependent on alcohol but they can have family, work, or school problems because of their drinking. Their drinking may lead to risky behaviour and they may use poor judgement.</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People can become dependent on alcohol – where they feel they need it. The terms dependence or addiction are often used.</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Addiction is a physical need that is hard to control. A person builds up a tolerance, and it takes more and more alcohol to feel the same effects. People who have an alcohol addiction go through physical and mental problems when they don’t have something to drink. This is called withdrawal. The word addict or addiction can make it sound like there is no hope so substance use disorder is now used.</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A substance use disorder often becomes socially harmful: the person does anything to get alcohol and to drink. It begins to interfere with relationships, work, school, and other parts of the person’s life.</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A substance use disorder can cut someone off from family and friends, their culture, and community. It also has an impact on family members. It is very difficult to watch a loved one struggling. There is often a feeling of frustration; “If they would just quit or get help, things would get better.” However, dealing with dependence is not simple.</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851DF-7989-4494-9EF4-AD2B49F905AF}" type="slidenum">
              <a:rPr lang="en-US" smtClean="0"/>
              <a:t>13</a:t>
            </a:fld>
            <a:endParaRPr lang="en-US" dirty="0"/>
          </a:p>
        </p:txBody>
      </p:sp>
    </p:spTree>
    <p:extLst>
      <p:ext uri="{BB962C8B-B14F-4D97-AF65-F5344CB8AC3E}">
        <p14:creationId xmlns:p14="http://schemas.microsoft.com/office/powerpoint/2010/main" val="559641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248" y="533400"/>
            <a:ext cx="3048000" cy="2286000"/>
          </a:xfrm>
          <a:ln>
            <a:noFill/>
          </a:ln>
        </p:spPr>
      </p:sp>
      <p:sp>
        <p:nvSpPr>
          <p:cNvPr id="3" name="Notes Placeholder 2"/>
          <p:cNvSpPr>
            <a:spLocks noGrp="1"/>
          </p:cNvSpPr>
          <p:nvPr>
            <p:ph type="body" idx="1"/>
          </p:nvPr>
        </p:nvSpPr>
        <p:spPr>
          <a:xfrm>
            <a:off x="609600" y="2895600"/>
            <a:ext cx="5791200" cy="6248400"/>
          </a:xfrm>
        </p:spPr>
        <p:txBody>
          <a:bodyPr/>
          <a:lstStyle/>
          <a:p>
            <a:r>
              <a:rPr lang="en-CA" sz="1100" kern="1200" dirty="0" smtClean="0">
                <a:solidFill>
                  <a:schemeClr val="tx1"/>
                </a:solidFill>
                <a:effectLst/>
                <a:latin typeface="+mn-lt"/>
                <a:ea typeface="+mn-ea"/>
                <a:cs typeface="+mn-cs"/>
              </a:rPr>
              <a:t>How many drinks does it take to be considered risky or binge drinking?</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CA" sz="1100" b="1" i="1" kern="1200" dirty="0" smtClean="0">
                <a:solidFill>
                  <a:schemeClr val="tx1"/>
                </a:solidFill>
                <a:effectLst/>
                <a:latin typeface="+mn-lt"/>
                <a:ea typeface="+mn-ea"/>
                <a:cs typeface="+mn-cs"/>
              </a:rPr>
              <a:t>Facilitated Discussion: </a:t>
            </a:r>
            <a:r>
              <a:rPr lang="en-US" sz="1100" i="1" kern="1200" dirty="0" smtClean="0">
                <a:solidFill>
                  <a:schemeClr val="tx1"/>
                </a:solidFill>
                <a:effectLst/>
                <a:latin typeface="+mn-lt"/>
                <a:ea typeface="+mn-ea"/>
                <a:cs typeface="+mn-cs"/>
              </a:rPr>
              <a:t>“How much do you think someone has to drink to be considered risky drinking?”</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It may surprise you to know that risky drinking, or binge drinking, is considered 5 or more standard drinks for men, and 4 or more standard drinks for women, during one occasion. Some examples of occasions might be a wedding reception, a family dinner, a party, an evening playing cards with friends, or drinking at a bush party.</a:t>
            </a:r>
          </a:p>
          <a:p>
            <a:r>
              <a:rPr lang="en-US" sz="1100" kern="1200" dirty="0" smtClean="0">
                <a:solidFill>
                  <a:schemeClr val="tx1"/>
                </a:solidFill>
                <a:effectLst/>
                <a:latin typeface="+mn-lt"/>
                <a:ea typeface="+mn-ea"/>
                <a:cs typeface="+mn-cs"/>
              </a:rPr>
              <a:t> </a:t>
            </a:r>
          </a:p>
          <a:p>
            <a:pPr marL="0" indent="0">
              <a:buFont typeface="Arial" panose="020B0604020202020204" pitchFamily="34" charset="0"/>
              <a:buNone/>
            </a:pPr>
            <a:r>
              <a:rPr lang="en-US" sz="1100" kern="1200" dirty="0" smtClean="0">
                <a:solidFill>
                  <a:schemeClr val="tx1"/>
                </a:solidFill>
                <a:effectLst/>
                <a:latin typeface="+mn-lt"/>
                <a:ea typeface="+mn-ea"/>
                <a:cs typeface="+mn-cs"/>
              </a:rPr>
              <a:t>Risky drinking increases the risk of alcohol-related harms like the ones talked about earlier. </a:t>
            </a:r>
            <a:r>
              <a:rPr lang="en-CA" sz="1100" kern="1200" dirty="0" smtClean="0">
                <a:solidFill>
                  <a:schemeClr val="tx1"/>
                </a:solidFill>
                <a:effectLst/>
                <a:latin typeface="+mn-lt"/>
                <a:ea typeface="+mn-ea"/>
                <a:cs typeface="+mn-cs"/>
              </a:rPr>
              <a:t>For young people, binge drinking is more likely to cause: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blackouts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hangovers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behaviour they regret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arguing or fighting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becoming sick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injuring themselves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stealing or damaging property)</a:t>
            </a: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unplanned or unintended sex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passing out</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alcohol poisoning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being emotional</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unknown physical injuries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spending more than planned </a:t>
            </a:r>
          </a:p>
          <a:p>
            <a:r>
              <a:rPr lang="en-CA" sz="11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CA" sz="1100" kern="1200" dirty="0" smtClean="0">
                <a:solidFill>
                  <a:schemeClr val="tx1"/>
                </a:solidFill>
                <a:effectLst/>
                <a:latin typeface="+mn-lt"/>
                <a:ea typeface="+mn-ea"/>
                <a:cs typeface="+mn-cs"/>
              </a:rPr>
              <a:t>Some of the lasting effects of underage binge drinking include: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slowed motor skills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difficulty learning new ideas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problems making decisions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decreased abilities in sports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health-related problems (e.g., cancer, cardiovascular disease)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alcoholism as adults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trouble with the law</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Risky or binge drinking when pregnant increases the harm to the fetus.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851DF-7989-4494-9EF4-AD2B49F905AF}" type="slidenum">
              <a:rPr lang="en-US" smtClean="0"/>
              <a:t>14</a:t>
            </a:fld>
            <a:endParaRPr lang="en-US" dirty="0"/>
          </a:p>
        </p:txBody>
      </p:sp>
    </p:spTree>
    <p:extLst>
      <p:ext uri="{BB962C8B-B14F-4D97-AF65-F5344CB8AC3E}">
        <p14:creationId xmlns:p14="http://schemas.microsoft.com/office/powerpoint/2010/main" val="2458747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75" y="696913"/>
            <a:ext cx="3048000" cy="2286000"/>
          </a:xfrm>
        </p:spPr>
      </p:sp>
      <p:sp>
        <p:nvSpPr>
          <p:cNvPr id="3" name="Notes Placeholder 2"/>
          <p:cNvSpPr>
            <a:spLocks noGrp="1"/>
          </p:cNvSpPr>
          <p:nvPr>
            <p:ph type="body" idx="1"/>
          </p:nvPr>
        </p:nvSpPr>
        <p:spPr>
          <a:xfrm>
            <a:off x="701040" y="3200400"/>
            <a:ext cx="5608320" cy="4183380"/>
          </a:xfrm>
        </p:spPr>
        <p:txBody>
          <a:bodyPr/>
          <a:lstStyle/>
          <a:p>
            <a:r>
              <a:rPr lang="en-US" sz="1100" kern="1200" dirty="0" smtClean="0">
                <a:solidFill>
                  <a:schemeClr val="tx1"/>
                </a:solidFill>
                <a:effectLst/>
                <a:latin typeface="+mn-lt"/>
                <a:ea typeface="+mn-ea"/>
                <a:cs typeface="+mn-cs"/>
              </a:rPr>
              <a:t>The Low-Risk Alcohol Drinking Guidelines provide some safer drinking tips in the brochure. Ideas include the following:</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Set limits for drinking and stick to them.</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Drink slowly. Have 2 drinks or less in a 3-hour period.</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Alternate between alcoholic and non-alcoholic drinks.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Eat before and while drinking.</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Think about your age, weight, and health issues and if cutting back on drinking or not drinking at all might be the best idea.</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Benefits of following the guidelines can include the following:</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Better sleep</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No more hangovers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Better fitness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Better weight management (Alcohol has calories!)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More designated driver options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More patience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Drinking quality instead of quantity</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Better ability to concentrate</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851DF-7989-4494-9EF4-AD2B49F905AF}" type="slidenum">
              <a:rPr lang="en-US" smtClean="0"/>
              <a:t>15</a:t>
            </a:fld>
            <a:endParaRPr lang="en-US" dirty="0"/>
          </a:p>
        </p:txBody>
      </p:sp>
    </p:spTree>
    <p:extLst>
      <p:ext uri="{BB962C8B-B14F-4D97-AF65-F5344CB8AC3E}">
        <p14:creationId xmlns:p14="http://schemas.microsoft.com/office/powerpoint/2010/main" val="721975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75" y="696913"/>
            <a:ext cx="3048000" cy="2286000"/>
          </a:xfrm>
        </p:spPr>
      </p:sp>
      <p:sp>
        <p:nvSpPr>
          <p:cNvPr id="3" name="Notes Placeholder 2"/>
          <p:cNvSpPr>
            <a:spLocks noGrp="1"/>
          </p:cNvSpPr>
          <p:nvPr>
            <p:ph type="body" idx="1"/>
          </p:nvPr>
        </p:nvSpPr>
        <p:spPr>
          <a:xfrm>
            <a:off x="701040" y="3200400"/>
            <a:ext cx="5608320" cy="5562600"/>
          </a:xfrm>
        </p:spPr>
        <p:txBody>
          <a:bodyPr/>
          <a:lstStyle/>
          <a:p>
            <a:r>
              <a:rPr lang="en-US" sz="1100" b="1" i="1" kern="1200" dirty="0" smtClean="0">
                <a:solidFill>
                  <a:schemeClr val="tx1"/>
                </a:solidFill>
                <a:effectLst/>
                <a:latin typeface="+mn-lt"/>
                <a:ea typeface="+mn-ea"/>
                <a:cs typeface="+mn-cs"/>
              </a:rPr>
              <a:t>Participant discussion:</a:t>
            </a:r>
            <a:r>
              <a:rPr lang="en-US" sz="1100" i="1" kern="1200" dirty="0" smtClean="0">
                <a:solidFill>
                  <a:schemeClr val="tx1"/>
                </a:solidFill>
                <a:effectLst/>
                <a:latin typeface="+mn-lt"/>
                <a:ea typeface="+mn-ea"/>
                <a:cs typeface="+mn-cs"/>
              </a:rPr>
              <a:t> Ask Question: “What have you heard about alcohol and sex?”</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Reflect back what you hear from people.</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Alcohol and sex seem to go together. Alcohol can act like a “social lubricant” which means people are a little braver and may connect with others. They may feel less inhibited while drinking. When people have been drinking, they are not as responsible about organizing or insisting on protection to prevent sexually transmitted infections (STIs) and pregnancy. Young people, in particular those who used drugs or drank before having sex, were less likely to use a condom than if they were sober.</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When people do not use protection, they can get sexually transmitted infections.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When people do not use protection, there may be an unplanned pregnancy. Approximately half of all pregnancies are unplanned. Young people (under the age of 25) who become pregnant are more likely to have unplanned pregnancies than those over 25. If a female does not know she is pregnant and continues to drink, the fetus will be accidentally exposed to alcohol.</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Children are a gift. Yet many people are not ready to be parents, especially young people. Teenagers are going through their own developmental issues, struggling with hormones and figuring out who they are. Some adults aren’t ready to become parents either – they may be struggling with things of their own or it might not be the best timing.</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When young people have children too early, their babies are more likely to weigh less and be born early (prematurely). Young moms don’t always get as much prenatal care. This may increase the chances of bad health outcomes, including infant death and poor health for the child.</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This does not mean all teenagers who have babies have unhealthy pregnancies or do a bad job of parenting. Some are very responsible, have healthy pregnancies, and are good parents. It is best for everyone, no matter the age, if our children are planned to come along at a time that works best for the parents.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851DF-7989-4494-9EF4-AD2B49F905AF}" type="slidenum">
              <a:rPr lang="en-US" smtClean="0"/>
              <a:t>16</a:t>
            </a:fld>
            <a:endParaRPr lang="en-US" dirty="0"/>
          </a:p>
        </p:txBody>
      </p:sp>
    </p:spTree>
    <p:extLst>
      <p:ext uri="{BB962C8B-B14F-4D97-AF65-F5344CB8AC3E}">
        <p14:creationId xmlns:p14="http://schemas.microsoft.com/office/powerpoint/2010/main" val="34655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1984375" y="696913"/>
            <a:ext cx="3048000" cy="228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0595" name="Notes Placeholder 2"/>
          <p:cNvSpPr>
            <a:spLocks noGrp="1"/>
          </p:cNvSpPr>
          <p:nvPr>
            <p:ph type="body" idx="1"/>
          </p:nvPr>
        </p:nvSpPr>
        <p:spPr bwMode="auto">
          <a:xfrm>
            <a:off x="701040" y="320040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kern="1200" dirty="0" smtClean="0">
                <a:solidFill>
                  <a:schemeClr val="tx1"/>
                </a:solidFill>
                <a:effectLst/>
                <a:latin typeface="+mn-lt"/>
                <a:ea typeface="+mn-ea"/>
                <a:cs typeface="+mn-cs"/>
              </a:rPr>
              <a:t>Generally, males start to drink earlier than females. Males in all age groups drink more than women. However, women are catching up in their drinking. Men also do more risky drinking than females. More males than females drink in patterns that exceeded the low-risk alcohol drinking guidelines.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Men drink more for positive effects and social aspects than women.</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Here is some information about men and alcohol.</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Males’ reasons for alcohol use are tied to bonding with friends, relieving boredom, or enhancing their sense of self.</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Among drivers in fatal motor-vehicle traffic crashes, men are approximately 1.5 times as likely as women to have been over the legal limit.</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Men have a higher risk of colorectal cancer.</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Males age 20 and older are more likely to be hospitalized for conditions entirely caused by alcohol than females.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Men have much higher rates of emergency department visits related to alcohol.</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Men have higher rates of alcohol-related deaths than women.</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Risky drinking is commonly involved in sexual assault.</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Alcohol use by men increases the chances of having unprotected sex, sex with multiple partners, or sex with a partner at risk for sexually transmitted infections.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Alcohol use can cause impotence and infertility.</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Risky drinking increases violence and the risk of physically assaulting another person.</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Men are more likely than women to die by suicide, and more likely to have been drinking before they died.</a:t>
            </a:r>
          </a:p>
          <a:p>
            <a:endParaRPr lang="en-US" i="1" baseline="30000" dirty="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788" indent="-285687" eaLnBrk="0" hangingPunct="0">
              <a:defRPr>
                <a:solidFill>
                  <a:schemeClr val="tx1"/>
                </a:solidFill>
                <a:latin typeface="Arial" charset="0"/>
                <a:ea typeface="ＭＳ Ｐゴシック" charset="0"/>
              </a:defRPr>
            </a:lvl2pPr>
            <a:lvl3pPr marL="1142749" indent="-228549" eaLnBrk="0" hangingPunct="0">
              <a:defRPr>
                <a:solidFill>
                  <a:schemeClr val="tx1"/>
                </a:solidFill>
                <a:latin typeface="Arial" charset="0"/>
                <a:ea typeface="ＭＳ Ｐゴシック" charset="0"/>
              </a:defRPr>
            </a:lvl3pPr>
            <a:lvl4pPr marL="1599848" indent="-228549" eaLnBrk="0" hangingPunct="0">
              <a:defRPr>
                <a:solidFill>
                  <a:schemeClr val="tx1"/>
                </a:solidFill>
                <a:latin typeface="Arial" charset="0"/>
                <a:ea typeface="ＭＳ Ｐゴシック" charset="0"/>
              </a:defRPr>
            </a:lvl4pPr>
            <a:lvl5pPr marL="2056949" indent="-228549" eaLnBrk="0" hangingPunct="0">
              <a:defRPr>
                <a:solidFill>
                  <a:schemeClr val="tx1"/>
                </a:solidFill>
                <a:latin typeface="Arial" charset="0"/>
                <a:ea typeface="ＭＳ Ｐゴシック" charset="0"/>
              </a:defRPr>
            </a:lvl5pPr>
            <a:lvl6pPr marL="2514049" indent="-228549" eaLnBrk="0" fontAlgn="base" hangingPunct="0">
              <a:spcBef>
                <a:spcPct val="0"/>
              </a:spcBef>
              <a:spcAft>
                <a:spcPct val="0"/>
              </a:spcAft>
              <a:defRPr>
                <a:solidFill>
                  <a:schemeClr val="tx1"/>
                </a:solidFill>
                <a:latin typeface="Arial" charset="0"/>
                <a:ea typeface="ＭＳ Ｐゴシック" charset="0"/>
              </a:defRPr>
            </a:lvl6pPr>
            <a:lvl7pPr marL="2971148" indent="-228549" eaLnBrk="0" fontAlgn="base" hangingPunct="0">
              <a:spcBef>
                <a:spcPct val="0"/>
              </a:spcBef>
              <a:spcAft>
                <a:spcPct val="0"/>
              </a:spcAft>
              <a:defRPr>
                <a:solidFill>
                  <a:schemeClr val="tx1"/>
                </a:solidFill>
                <a:latin typeface="Arial" charset="0"/>
                <a:ea typeface="ＭＳ Ｐゴシック" charset="0"/>
              </a:defRPr>
            </a:lvl7pPr>
            <a:lvl8pPr marL="3428248" indent="-228549" eaLnBrk="0" fontAlgn="base" hangingPunct="0">
              <a:spcBef>
                <a:spcPct val="0"/>
              </a:spcBef>
              <a:spcAft>
                <a:spcPct val="0"/>
              </a:spcAft>
              <a:defRPr>
                <a:solidFill>
                  <a:schemeClr val="tx1"/>
                </a:solidFill>
                <a:latin typeface="Arial" charset="0"/>
                <a:ea typeface="ＭＳ Ｐゴシック" charset="0"/>
              </a:defRPr>
            </a:lvl8pPr>
            <a:lvl9pPr marL="3885348" indent="-228549"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DD8CBE1-FEC9-FB41-976C-DB2232AC591A}" type="slidenum">
              <a:rPr lang="en-US">
                <a:cs typeface="Arial" charset="0"/>
              </a:rPr>
              <a:pPr eaLnBrk="1" hangingPunct="1"/>
              <a:t>17</a:t>
            </a:fld>
            <a:endParaRPr lang="en-US" dirty="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1984375" y="696913"/>
            <a:ext cx="3048000" cy="228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0595" name="Notes Placeholder 2"/>
          <p:cNvSpPr>
            <a:spLocks noGrp="1"/>
          </p:cNvSpPr>
          <p:nvPr>
            <p:ph type="body" idx="1"/>
          </p:nvPr>
        </p:nvSpPr>
        <p:spPr bwMode="auto">
          <a:xfrm>
            <a:off x="701040" y="3200400"/>
            <a:ext cx="5608320" cy="556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100" kern="1200" dirty="0" smtClean="0">
                <a:solidFill>
                  <a:schemeClr val="tx1"/>
                </a:solidFill>
                <a:effectLst/>
                <a:latin typeface="+mn-lt"/>
                <a:ea typeface="+mn-ea"/>
                <a:cs typeface="+mn-cs"/>
              </a:rPr>
              <a:t>Alcohol is the most commonly used substance among females. </a:t>
            </a:r>
            <a:r>
              <a:rPr lang="en-US" sz="1100" kern="1200" dirty="0" smtClean="0">
                <a:solidFill>
                  <a:schemeClr val="tx1"/>
                </a:solidFill>
                <a:effectLst/>
                <a:latin typeface="+mn-lt"/>
                <a:ea typeface="+mn-ea"/>
                <a:cs typeface="+mn-cs"/>
              </a:rPr>
              <a:t>Women and girls are drinking more than they used to drink and are catching up to males in their drinking. They are also drinking alcohol in more harmful patterns. As drinking increases, risks increase. Women are more vulnerable to the effects of alcohol. Between 2003 and 2016, there was a greater increase in the alcohol-related visits to emergency departments experienced by women as compared to men.</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In the past, since women were not drinking as much as men, there were fewer negative impacts. Now, the rate of alcohol-related hospitalizations and deaths is growing faster for women than for men.</a:t>
            </a:r>
          </a:p>
          <a:p>
            <a:r>
              <a:rPr lang="en-US" sz="1100" kern="1200" dirty="0" smtClean="0">
                <a:solidFill>
                  <a:schemeClr val="tx1"/>
                </a:solidFill>
                <a:effectLst/>
                <a:latin typeface="+mn-lt"/>
                <a:ea typeface="+mn-ea"/>
                <a:cs typeface="+mn-cs"/>
              </a:rPr>
              <a:t> </a:t>
            </a:r>
          </a:p>
          <a:p>
            <a:r>
              <a:rPr lang="en-US" sz="1100" b="1" i="1" kern="1200" dirty="0" smtClean="0">
                <a:solidFill>
                  <a:schemeClr val="tx1"/>
                </a:solidFill>
                <a:effectLst/>
                <a:latin typeface="+mn-lt"/>
                <a:ea typeface="+mn-ea"/>
                <a:cs typeface="+mn-cs"/>
              </a:rPr>
              <a:t>Facilitated Discussion: </a:t>
            </a:r>
            <a:r>
              <a:rPr lang="en-US" sz="1100" i="1" kern="1200" dirty="0" smtClean="0">
                <a:solidFill>
                  <a:schemeClr val="tx1"/>
                </a:solidFill>
                <a:effectLst/>
                <a:latin typeface="+mn-lt"/>
                <a:ea typeface="+mn-ea"/>
                <a:cs typeface="+mn-cs"/>
              </a:rPr>
              <a:t>Why do you think this is happening? Obtain responses from participants.</a:t>
            </a:r>
            <a:endParaRPr lang="en-US" sz="11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Women often drink differently than men and for different reasons. Females drink for reasons such as: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coping with emotional problems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reducing stress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coping with eating disorders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more permissive drinking norms and values for and among women</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having more education</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being in the work force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wanting to feel more affectionate, sexy, and feminine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living with trauma (e.g., victim of sexual abuse)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being influenced by marketing by the alcohol industry</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The alcohol industry has marketed their products to young people and women as a way to increase profits. Many children, young people, and other vulnerable groups are exposed to alcohol marketing through magazines, radio ads, TV ads, and social media.</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Some call this the “pinking of the market”. There are sweet drinks, flavoured vodkas, fruit coolers, and special wines for women (e.g., Girls Night Out, MommyJuice, and Mommy’s Time Out).</a:t>
            </a:r>
          </a:p>
          <a:p>
            <a:r>
              <a:rPr lang="en-US" sz="1100" kern="1200" dirty="0" smtClean="0">
                <a:solidFill>
                  <a:schemeClr val="tx1"/>
                </a:solidFill>
                <a:effectLst/>
                <a:latin typeface="+mn-lt"/>
                <a:ea typeface="+mn-ea"/>
                <a:cs typeface="+mn-cs"/>
              </a:rPr>
              <a:t> </a:t>
            </a:r>
          </a:p>
          <a:p>
            <a:r>
              <a:rPr lang="en-CA" sz="1100" kern="1200" dirty="0" smtClean="0">
                <a:solidFill>
                  <a:schemeClr val="tx1"/>
                </a:solidFill>
                <a:effectLst/>
                <a:latin typeface="+mn-lt"/>
                <a:ea typeface="+mn-ea"/>
                <a:cs typeface="+mn-cs"/>
              </a:rPr>
              <a:t>As mentioned earlier, alcohol affects women differently than men</a:t>
            </a:r>
            <a:r>
              <a:rPr lang="en-US" sz="1100" kern="1200" dirty="0" smtClean="0">
                <a:solidFill>
                  <a:schemeClr val="tx1"/>
                </a:solidFill>
                <a:effectLst/>
                <a:latin typeface="+mn-lt"/>
                <a:ea typeface="+mn-ea"/>
                <a:cs typeface="+mn-cs"/>
              </a:rPr>
              <a:t>.</a:t>
            </a:r>
            <a:r>
              <a:rPr lang="en-CA" sz="1100" kern="1200" dirty="0" smtClean="0">
                <a:solidFill>
                  <a:schemeClr val="tx1"/>
                </a:solidFill>
                <a:effectLst/>
                <a:latin typeface="+mn-lt"/>
                <a:ea typeface="+mn-ea"/>
                <a:cs typeface="+mn-cs"/>
              </a:rPr>
              <a:t> Alcohol affects women more quickly. </a:t>
            </a:r>
            <a:r>
              <a:rPr lang="en-US" sz="1100" kern="1200" dirty="0" smtClean="0">
                <a:solidFill>
                  <a:schemeClr val="tx1"/>
                </a:solidFill>
                <a:effectLst/>
                <a:latin typeface="+mn-lt"/>
                <a:ea typeface="+mn-ea"/>
                <a:cs typeface="+mn-cs"/>
              </a:rPr>
              <a:t>Women’s</a:t>
            </a:r>
            <a:r>
              <a:rPr lang="en-CA" sz="1100" kern="1200" dirty="0" smtClean="0">
                <a:solidFill>
                  <a:schemeClr val="tx1"/>
                </a:solidFill>
                <a:effectLst/>
                <a:latin typeface="+mn-lt"/>
                <a:ea typeface="+mn-ea"/>
                <a:cs typeface="+mn-cs"/>
              </a:rPr>
              <a:t> bodies take more time to break alcohol down.</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Women are at higher risk of certain health problems (such as liver cirrhosis) even if they are drinking the same amount as men, pound for pound. As drinking increases, alcohol-related health risks increase more rapidly for women than for men.</a:t>
            </a:r>
          </a:p>
          <a:p>
            <a:r>
              <a:rPr lang="en-US" sz="1100" kern="1200" dirty="0" smtClean="0">
                <a:solidFill>
                  <a:schemeClr val="tx1"/>
                </a:solidFill>
                <a:effectLst/>
                <a:latin typeface="+mn-lt"/>
                <a:ea typeface="+mn-ea"/>
                <a:cs typeface="+mn-cs"/>
              </a:rPr>
              <a:t>Greater use of alcohol is a worry for women of childbearing age. If a woman is drinking and becomes pregnant, alcohol can harm her unborn developing baby.</a:t>
            </a:r>
          </a:p>
          <a:p>
            <a:r>
              <a:rPr lang="en-US" sz="1100" kern="1200" dirty="0" smtClean="0">
                <a:solidFill>
                  <a:schemeClr val="tx1"/>
                </a:solidFill>
                <a:effectLst/>
                <a:latin typeface="+mn-lt"/>
                <a:ea typeface="+mn-ea"/>
                <a:cs typeface="+mn-cs"/>
              </a:rPr>
              <a:t/>
            </a:r>
            <a:br>
              <a:rPr lang="en-US" sz="1100" kern="1200" dirty="0" smtClean="0">
                <a:solidFill>
                  <a:schemeClr val="tx1"/>
                </a:solidFill>
                <a:effectLst/>
                <a:latin typeface="+mn-lt"/>
                <a:ea typeface="+mn-ea"/>
                <a:cs typeface="+mn-cs"/>
              </a:rPr>
            </a:br>
            <a:r>
              <a:rPr lang="en-US" sz="11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788" indent="-285687" eaLnBrk="0" hangingPunct="0">
              <a:defRPr>
                <a:solidFill>
                  <a:schemeClr val="tx1"/>
                </a:solidFill>
                <a:latin typeface="Arial" charset="0"/>
                <a:ea typeface="ＭＳ Ｐゴシック" charset="0"/>
              </a:defRPr>
            </a:lvl2pPr>
            <a:lvl3pPr marL="1142749" indent="-228549" eaLnBrk="0" hangingPunct="0">
              <a:defRPr>
                <a:solidFill>
                  <a:schemeClr val="tx1"/>
                </a:solidFill>
                <a:latin typeface="Arial" charset="0"/>
                <a:ea typeface="ＭＳ Ｐゴシック" charset="0"/>
              </a:defRPr>
            </a:lvl3pPr>
            <a:lvl4pPr marL="1599848" indent="-228549" eaLnBrk="0" hangingPunct="0">
              <a:defRPr>
                <a:solidFill>
                  <a:schemeClr val="tx1"/>
                </a:solidFill>
                <a:latin typeface="Arial" charset="0"/>
                <a:ea typeface="ＭＳ Ｐゴシック" charset="0"/>
              </a:defRPr>
            </a:lvl4pPr>
            <a:lvl5pPr marL="2056949" indent="-228549" eaLnBrk="0" hangingPunct="0">
              <a:defRPr>
                <a:solidFill>
                  <a:schemeClr val="tx1"/>
                </a:solidFill>
                <a:latin typeface="Arial" charset="0"/>
                <a:ea typeface="ＭＳ Ｐゴシック" charset="0"/>
              </a:defRPr>
            </a:lvl5pPr>
            <a:lvl6pPr marL="2514049" indent="-228549" eaLnBrk="0" fontAlgn="base" hangingPunct="0">
              <a:spcBef>
                <a:spcPct val="0"/>
              </a:spcBef>
              <a:spcAft>
                <a:spcPct val="0"/>
              </a:spcAft>
              <a:defRPr>
                <a:solidFill>
                  <a:schemeClr val="tx1"/>
                </a:solidFill>
                <a:latin typeface="Arial" charset="0"/>
                <a:ea typeface="ＭＳ Ｐゴシック" charset="0"/>
              </a:defRPr>
            </a:lvl6pPr>
            <a:lvl7pPr marL="2971148" indent="-228549" eaLnBrk="0" fontAlgn="base" hangingPunct="0">
              <a:spcBef>
                <a:spcPct val="0"/>
              </a:spcBef>
              <a:spcAft>
                <a:spcPct val="0"/>
              </a:spcAft>
              <a:defRPr>
                <a:solidFill>
                  <a:schemeClr val="tx1"/>
                </a:solidFill>
                <a:latin typeface="Arial" charset="0"/>
                <a:ea typeface="ＭＳ Ｐゴシック" charset="0"/>
              </a:defRPr>
            </a:lvl7pPr>
            <a:lvl8pPr marL="3428248" indent="-228549" eaLnBrk="0" fontAlgn="base" hangingPunct="0">
              <a:spcBef>
                <a:spcPct val="0"/>
              </a:spcBef>
              <a:spcAft>
                <a:spcPct val="0"/>
              </a:spcAft>
              <a:defRPr>
                <a:solidFill>
                  <a:schemeClr val="tx1"/>
                </a:solidFill>
                <a:latin typeface="Arial" charset="0"/>
                <a:ea typeface="ＭＳ Ｐゴシック" charset="0"/>
              </a:defRPr>
            </a:lvl8pPr>
            <a:lvl9pPr marL="3885348" indent="-228549"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DD8CBE1-FEC9-FB41-976C-DB2232AC591A}" type="slidenum">
              <a:rPr lang="en-US">
                <a:cs typeface="Arial" charset="0"/>
              </a:rPr>
              <a:pPr eaLnBrk="1" hangingPunct="1"/>
              <a:t>18</a:t>
            </a:fld>
            <a:endParaRPr lang="en-US" dirty="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75" y="696913"/>
            <a:ext cx="3048000" cy="2286000"/>
          </a:xfrm>
        </p:spPr>
      </p:sp>
      <p:sp>
        <p:nvSpPr>
          <p:cNvPr id="3" name="Notes Placeholder 2"/>
          <p:cNvSpPr>
            <a:spLocks noGrp="1"/>
          </p:cNvSpPr>
          <p:nvPr>
            <p:ph type="body" idx="1"/>
          </p:nvPr>
        </p:nvSpPr>
        <p:spPr>
          <a:xfrm>
            <a:off x="701040" y="3200400"/>
            <a:ext cx="5608320" cy="5486400"/>
          </a:xfrm>
        </p:spPr>
        <p:txBody>
          <a:bodyPr/>
          <a:lstStyle/>
          <a:p>
            <a:r>
              <a:rPr lang="en-US" sz="1100" kern="1200" dirty="0" smtClean="0">
                <a:solidFill>
                  <a:schemeClr val="tx1"/>
                </a:solidFill>
                <a:effectLst/>
                <a:latin typeface="+mn-lt"/>
                <a:ea typeface="+mn-ea"/>
                <a:cs typeface="+mn-cs"/>
              </a:rPr>
              <a:t>Alcohol is seen in many ways such as advertisements, television, music, and movies. Alcohol companies are on social media. This type of exposure increases the chances of using alcohol. Marketing can shape social norms because it shows substance use in a positive way. It shows social approval, independence, self-image, and adventure seeking. Exposure to alcohol through television, music, and movies is connected to starting smoking and using alcohol by children and adolescents.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The Internet, newspapers, TV news, social media ads, magazines, and other media also give confusing messages about the benefits and harmful effects of drinking such as: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“Drinking reduces the chances of getting heart disease. A glass of wine is good for your heart.”</a:t>
            </a:r>
          </a:p>
          <a:p>
            <a:pPr marL="398463" lvl="1" indent="-228600">
              <a:buFont typeface="Courier New" panose="02070309020205020404" pitchFamily="49" charset="0"/>
              <a:buChar char="o"/>
            </a:pPr>
            <a:r>
              <a:rPr lang="en-US" sz="1100" kern="1200" dirty="0" smtClean="0">
                <a:solidFill>
                  <a:schemeClr val="tx1"/>
                </a:solidFill>
                <a:effectLst/>
                <a:latin typeface="+mn-lt"/>
                <a:ea typeface="+mn-ea"/>
                <a:cs typeface="+mn-cs"/>
              </a:rPr>
              <a:t>This has been researched further, and it is now understood that an occasional glass of wine may only be beneficial for a very small number of people under certain conditions.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“Alcohol-related disease overtakes Hepatitis C as top reason for liver transplant.” </a:t>
            </a:r>
            <a:r>
              <a:rPr lang="en-US" sz="1100" i="1" kern="1200" dirty="0" smtClean="0">
                <a:solidFill>
                  <a:schemeClr val="tx1"/>
                </a:solidFill>
                <a:effectLst/>
                <a:latin typeface="+mn-lt"/>
                <a:ea typeface="+mn-ea"/>
                <a:cs typeface="+mn-cs"/>
              </a:rPr>
              <a:t>NBC News, January 2019</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“Alcohol responsible for more hospital admissions than heart attacks last year.” </a:t>
            </a:r>
            <a:r>
              <a:rPr lang="en-US" sz="1100" i="1" kern="1200" dirty="0" smtClean="0">
                <a:solidFill>
                  <a:schemeClr val="tx1"/>
                </a:solidFill>
                <a:effectLst/>
                <a:latin typeface="+mn-lt"/>
                <a:ea typeface="+mn-ea"/>
                <a:cs typeface="+mn-cs"/>
              </a:rPr>
              <a:t>CBC, June 2017</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“New alcoholic treatment centre in Vancouver keeps drinking on the table.” </a:t>
            </a:r>
            <a:r>
              <a:rPr lang="en-US" sz="1100" i="1" kern="1200" dirty="0" smtClean="0">
                <a:solidFill>
                  <a:schemeClr val="tx1"/>
                </a:solidFill>
                <a:effectLst/>
                <a:latin typeface="+mn-lt"/>
                <a:ea typeface="+mn-ea"/>
                <a:cs typeface="+mn-cs"/>
              </a:rPr>
              <a:t>CBC, September 2017</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“FCKD UP: After teen’s death, should high alcohol, high-sugar drinks be sold in Canada?” </a:t>
            </a:r>
            <a:r>
              <a:rPr lang="en-US" sz="1100" i="1" kern="1200" dirty="0" smtClean="0">
                <a:solidFill>
                  <a:schemeClr val="tx1"/>
                </a:solidFill>
                <a:effectLst/>
                <a:latin typeface="+mn-lt"/>
                <a:ea typeface="+mn-ea"/>
                <a:cs typeface="+mn-cs"/>
              </a:rPr>
              <a:t>Montreal Gazette, December 2018</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“What was previously thought to be a marginal benefit of moderate alcohol drinking is now considered a marginal cost to health.” </a:t>
            </a:r>
            <a:r>
              <a:rPr lang="en-CA" sz="1100" i="1" kern="1200" dirty="0" smtClean="0">
                <a:solidFill>
                  <a:schemeClr val="tx1"/>
                </a:solidFill>
                <a:effectLst/>
                <a:latin typeface="+mn-lt"/>
                <a:ea typeface="+mn-ea"/>
                <a:cs typeface="+mn-cs"/>
              </a:rPr>
              <a:t>ABC News Australia, 2019</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a:t>
            </a:r>
            <a:r>
              <a:rPr lang="en-US" sz="1100" kern="1200" dirty="0" smtClean="0">
                <a:solidFill>
                  <a:schemeClr val="tx1"/>
                </a:solidFill>
                <a:effectLst/>
                <a:latin typeface="+mn-lt"/>
                <a:ea typeface="+mn-ea"/>
                <a:cs typeface="+mn-cs"/>
              </a:rPr>
              <a:t>Moderate Alcohol Drinking May Boost Heart Health</a:t>
            </a:r>
            <a:r>
              <a:rPr lang="en-CA" sz="1100" kern="1200" dirty="0" smtClean="0">
                <a:solidFill>
                  <a:schemeClr val="tx1"/>
                </a:solidFill>
                <a:effectLst/>
                <a:latin typeface="+mn-lt"/>
                <a:ea typeface="+mn-ea"/>
                <a:cs typeface="+mn-cs"/>
              </a:rPr>
              <a:t>…” </a:t>
            </a:r>
            <a:r>
              <a:rPr lang="en-US" sz="1100" i="1" kern="1200" dirty="0" smtClean="0">
                <a:solidFill>
                  <a:schemeClr val="tx1"/>
                </a:solidFill>
                <a:effectLst/>
                <a:latin typeface="+mn-lt"/>
                <a:ea typeface="+mn-ea"/>
                <a:cs typeface="+mn-cs"/>
              </a:rPr>
              <a:t>WebMD, February 2011</a:t>
            </a:r>
            <a:endParaRPr lang="en-US" sz="1100" kern="1200" dirty="0" smtClean="0">
              <a:solidFill>
                <a:schemeClr val="tx1"/>
              </a:solidFill>
              <a:effectLst/>
              <a:latin typeface="+mn-lt"/>
              <a:ea typeface="+mn-ea"/>
              <a:cs typeface="+mn-cs"/>
            </a:endParaRPr>
          </a:p>
          <a:p>
            <a:r>
              <a:rPr lang="en-US" sz="1100" b="1" i="1"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100" b="1" i="1" kern="1200" dirty="0" smtClean="0">
                <a:solidFill>
                  <a:schemeClr val="tx1"/>
                </a:solidFill>
                <a:effectLst/>
                <a:latin typeface="+mn-lt"/>
                <a:ea typeface="+mn-ea"/>
                <a:cs typeface="+mn-cs"/>
              </a:rPr>
              <a:t>Discussion Question for Participants:</a:t>
            </a:r>
            <a:r>
              <a:rPr lang="en-US" sz="1100" i="1" kern="1200" dirty="0" smtClean="0">
                <a:solidFill>
                  <a:schemeClr val="tx1"/>
                </a:solidFill>
                <a:effectLst/>
                <a:latin typeface="+mn-lt"/>
                <a:ea typeface="+mn-ea"/>
                <a:cs typeface="+mn-cs"/>
              </a:rPr>
              <a:t> Why do you think media messages are contradictory and confusing?</a:t>
            </a:r>
            <a:endParaRPr lang="en-US" sz="1100" kern="1200" dirty="0" smtClean="0">
              <a:solidFill>
                <a:schemeClr val="tx1"/>
              </a:solidFill>
              <a:effectLst/>
              <a:latin typeface="+mn-lt"/>
              <a:ea typeface="+mn-ea"/>
              <a:cs typeface="+mn-cs"/>
            </a:endParaRPr>
          </a:p>
          <a:p>
            <a:r>
              <a:rPr lang="en-US" sz="1100" b="1" i="1"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100" b="1" i="1" kern="1200" dirty="0" smtClean="0">
                <a:solidFill>
                  <a:schemeClr val="tx1"/>
                </a:solidFill>
                <a:effectLst/>
                <a:latin typeface="+mn-lt"/>
                <a:ea typeface="+mn-ea"/>
                <a:cs typeface="+mn-cs"/>
              </a:rPr>
              <a:t>Optional Activity: </a:t>
            </a:r>
            <a:r>
              <a:rPr lang="en-US" sz="1100" i="1" kern="1200" dirty="0" smtClean="0">
                <a:solidFill>
                  <a:schemeClr val="tx1"/>
                </a:solidFill>
                <a:effectLst/>
                <a:latin typeface="+mn-lt"/>
                <a:ea typeface="+mn-ea"/>
                <a:cs typeface="+mn-cs"/>
              </a:rPr>
              <a:t>Collect newspaper headlines &amp; short articles dealing with alcohol and have people discuss them in small groups.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851DF-7989-4494-9EF4-AD2B49F905AF}" type="slidenum">
              <a:rPr lang="en-US" smtClean="0"/>
              <a:t>19</a:t>
            </a:fld>
            <a:endParaRPr lang="en-US" dirty="0"/>
          </a:p>
        </p:txBody>
      </p:sp>
    </p:spTree>
    <p:extLst>
      <p:ext uri="{BB962C8B-B14F-4D97-AF65-F5344CB8AC3E}">
        <p14:creationId xmlns:p14="http://schemas.microsoft.com/office/powerpoint/2010/main" val="234984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1200" y="696913"/>
            <a:ext cx="3048000" cy="2286000"/>
          </a:xfrm>
        </p:spPr>
      </p:sp>
      <p:sp>
        <p:nvSpPr>
          <p:cNvPr id="3" name="Notes Placeholder 2"/>
          <p:cNvSpPr>
            <a:spLocks noGrp="1"/>
          </p:cNvSpPr>
          <p:nvPr>
            <p:ph type="body" idx="1"/>
          </p:nvPr>
        </p:nvSpPr>
        <p:spPr>
          <a:xfrm>
            <a:off x="701040" y="3276600"/>
            <a:ext cx="5608320" cy="4183380"/>
          </a:xfrm>
        </p:spPr>
        <p:txBody>
          <a:bodyPr/>
          <a:lstStyle/>
          <a:p>
            <a:r>
              <a:rPr lang="en-US" dirty="0"/>
              <a:t>Alcohol is very popular in Canada, but did you know that alcohol is a drug?</a:t>
            </a:r>
          </a:p>
          <a:p>
            <a:r>
              <a:rPr lang="en-US" dirty="0"/>
              <a:t> </a:t>
            </a:r>
          </a:p>
          <a:p>
            <a:r>
              <a:rPr lang="en-US" dirty="0"/>
              <a:t>Alcohol is a depressant drug that can slow down the parts of the brain that affect thinking, behaviour, breathing, and heart rate.</a:t>
            </a:r>
          </a:p>
          <a:p>
            <a:r>
              <a:rPr lang="en-US" dirty="0"/>
              <a:t> </a:t>
            </a:r>
          </a:p>
          <a:p>
            <a:r>
              <a:rPr lang="en-US" dirty="0"/>
              <a:t>Alcohol is the most commonly used drug in Canada. In Saskatchewan, the legal age for drinking alcohol is 19.</a:t>
            </a:r>
          </a:p>
          <a:p>
            <a:r>
              <a:rPr lang="en-US" dirty="0"/>
              <a:t> </a:t>
            </a:r>
          </a:p>
          <a:p>
            <a:r>
              <a:rPr lang="en-US" dirty="0"/>
              <a:t>It’s important to talk about alcohol so we know what it really is, what happens when we drink it, and how it impacts us and our community.</a:t>
            </a:r>
          </a:p>
          <a:p>
            <a:r>
              <a:rPr lang="en-US" dirty="0"/>
              <a:t> </a:t>
            </a:r>
          </a:p>
          <a:p>
            <a:r>
              <a:rPr lang="en-US" dirty="0"/>
              <a:t>Alcohol comes in all sorts of colours and textures. It can be clear (e.g., vodka, gin), coloured (e.g., wine), or dark brown (e.g., stout or dark lager beer). Most of the time people drink alcohol as a liquid. It is sometimes a solid such as gelatin shots, or can be put into fruit. It can also be inhaled as a </a:t>
            </a:r>
            <a:r>
              <a:rPr lang="en-CA" dirty="0"/>
              <a:t>vapour</a:t>
            </a:r>
            <a:r>
              <a:rPr lang="en-US" dirty="0"/>
              <a:t>. The scientific name for the alcohol we drink is ethanol.</a:t>
            </a:r>
          </a:p>
          <a:p>
            <a:r>
              <a:rPr lang="en-US" dirty="0"/>
              <a:t> </a:t>
            </a:r>
          </a:p>
          <a:p>
            <a:r>
              <a:rPr lang="en-US" dirty="0"/>
              <a:t>Alcohol can also be found in mouthwashes, aftershave lotions, or rubbing alcohol. Drinking these products can cause an overdose and poisoning.</a:t>
            </a:r>
          </a:p>
          <a:p>
            <a:r>
              <a:rPr lang="en-US" dirty="0"/>
              <a:t> </a:t>
            </a:r>
          </a:p>
          <a:p>
            <a:r>
              <a:rPr lang="en-US" dirty="0"/>
              <a:t>A different type of alcohol, known as methanol, is found in hairspray, paint removers, and anti-freeze. This type of alcohol is poisonous and should never be swallowed as it can be deadly.</a:t>
            </a:r>
          </a:p>
        </p:txBody>
      </p:sp>
      <p:sp>
        <p:nvSpPr>
          <p:cNvPr id="4" name="Slide Number Placeholder 3"/>
          <p:cNvSpPr>
            <a:spLocks noGrp="1"/>
          </p:cNvSpPr>
          <p:nvPr>
            <p:ph type="sldNum" sz="quarter" idx="10"/>
          </p:nvPr>
        </p:nvSpPr>
        <p:spPr/>
        <p:txBody>
          <a:bodyPr/>
          <a:lstStyle/>
          <a:p>
            <a:fld id="{E416E0F8-E274-467B-AF33-9EADC3F97A93}" type="slidenum">
              <a:rPr lang="en-US" smtClean="0"/>
              <a:t>2</a:t>
            </a:fld>
            <a:endParaRPr lang="en-US" dirty="0"/>
          </a:p>
        </p:txBody>
      </p:sp>
    </p:spTree>
    <p:extLst>
      <p:ext uri="{BB962C8B-B14F-4D97-AF65-F5344CB8AC3E}">
        <p14:creationId xmlns:p14="http://schemas.microsoft.com/office/powerpoint/2010/main" val="3776835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75" y="696913"/>
            <a:ext cx="3048000" cy="2286000"/>
          </a:xfrm>
        </p:spPr>
      </p:sp>
      <p:sp>
        <p:nvSpPr>
          <p:cNvPr id="3" name="Notes Placeholder 2"/>
          <p:cNvSpPr>
            <a:spLocks noGrp="1"/>
          </p:cNvSpPr>
          <p:nvPr>
            <p:ph type="body" idx="1"/>
          </p:nvPr>
        </p:nvSpPr>
        <p:spPr>
          <a:xfrm>
            <a:off x="701040" y="3200400"/>
            <a:ext cx="5608320" cy="4183380"/>
          </a:xfrm>
        </p:spPr>
        <p:txBody>
          <a:bodyPr/>
          <a:lstStyle/>
          <a:p>
            <a:r>
              <a:rPr lang="en-US" sz="1100" b="1" i="1" kern="1200" dirty="0" smtClean="0">
                <a:solidFill>
                  <a:schemeClr val="tx1"/>
                </a:solidFill>
                <a:effectLst/>
                <a:latin typeface="+mn-lt"/>
                <a:ea typeface="+mn-ea"/>
                <a:cs typeface="+mn-cs"/>
              </a:rPr>
              <a:t>Participant discussion:</a:t>
            </a:r>
            <a:r>
              <a:rPr lang="en-US" sz="1100" i="1" kern="1200" dirty="0" smtClean="0">
                <a:solidFill>
                  <a:schemeClr val="tx1"/>
                </a:solidFill>
                <a:effectLst/>
                <a:latin typeface="+mn-lt"/>
                <a:ea typeface="+mn-ea"/>
                <a:cs typeface="+mn-cs"/>
              </a:rPr>
              <a:t> Ask Question: “What have you heard about alcohol and pregnancy?”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Reflect back what you hear from people. Elaborate. Ask the question a few times.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851DF-7989-4494-9EF4-AD2B49F905AF}" type="slidenum">
              <a:rPr lang="en-US" smtClean="0"/>
              <a:t>20</a:t>
            </a:fld>
            <a:endParaRPr lang="en-US" dirty="0"/>
          </a:p>
        </p:txBody>
      </p:sp>
    </p:spTree>
    <p:extLst>
      <p:ext uri="{BB962C8B-B14F-4D97-AF65-F5344CB8AC3E}">
        <p14:creationId xmlns:p14="http://schemas.microsoft.com/office/powerpoint/2010/main" val="2931185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248" y="696913"/>
            <a:ext cx="3048000" cy="2286000"/>
          </a:xfrm>
        </p:spPr>
      </p:sp>
      <p:sp>
        <p:nvSpPr>
          <p:cNvPr id="3" name="Notes Placeholder 2"/>
          <p:cNvSpPr>
            <a:spLocks noGrp="1"/>
          </p:cNvSpPr>
          <p:nvPr>
            <p:ph type="body" idx="1"/>
          </p:nvPr>
        </p:nvSpPr>
        <p:spPr>
          <a:xfrm>
            <a:off x="701040" y="3200400"/>
            <a:ext cx="5608320" cy="4183380"/>
          </a:xfrm>
        </p:spPr>
        <p:txBody>
          <a:bodyPr/>
          <a:lstStyle/>
          <a:p>
            <a:r>
              <a:rPr lang="en-US" sz="1100" kern="1200" dirty="0" smtClean="0">
                <a:solidFill>
                  <a:schemeClr val="tx1"/>
                </a:solidFill>
                <a:effectLst/>
                <a:latin typeface="+mn-lt"/>
                <a:ea typeface="+mn-ea"/>
                <a:cs typeface="+mn-cs"/>
              </a:rPr>
              <a:t>It is safest not to use alcohol when pregnant for the woman and the unborn baby because of the risks of harm to the woman and unborn baby. There are, however, many reasons why someone might use alcohol in pregnancy:</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They don’t know that they are pregnant. In fact, about 50% of pregnancies are unplanned</a:t>
            </a:r>
            <a:r>
              <a:rPr lang="en-US" sz="1100" i="1"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They don’t quit using alcohol until the pregnancy is confirmed; even if they are trying to get pregnant.</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Not knowing that alcohol can harm the baby.</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Confusing messages leave them unsure about what to do.</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Drinking is normal in their community/family/friends.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Drinking is a habit, dependency, or addiction.</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Drinking may help to cope with trauma or difficult life situations.</a:t>
            </a: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Some doctors say that it’s okay to drink a little in pregnancy</a:t>
            </a:r>
            <a:r>
              <a:rPr lang="en-US" sz="110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They don’t realize alcohol can affect their unborn baby because they know other women who drank during pregnancy whose children appear healthy.</a:t>
            </a:r>
          </a:p>
          <a:p>
            <a:r>
              <a:rPr lang="en-CA" sz="11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CA" sz="1100" kern="1200" dirty="0" smtClean="0">
                <a:solidFill>
                  <a:schemeClr val="tx1"/>
                </a:solidFill>
                <a:effectLst/>
                <a:latin typeface="+mn-lt"/>
                <a:ea typeface="+mn-ea"/>
                <a:cs typeface="+mn-cs"/>
              </a:rPr>
              <a:t>A woman’s life and her history and experiences don’t simply disappear the minute she is pregnant. The reasons a woman may drink before getting pregnant are probably still there and may lead to alcohol use in pregnancy.</a:t>
            </a:r>
            <a:endParaRPr lang="en-US" sz="1100" kern="1200" dirty="0" smtClean="0">
              <a:solidFill>
                <a:schemeClr val="tx1"/>
              </a:solidFill>
              <a:effectLst/>
              <a:latin typeface="+mn-lt"/>
              <a:ea typeface="+mn-ea"/>
              <a:cs typeface="+mn-cs"/>
            </a:endParaRPr>
          </a:p>
          <a:p>
            <a:pPr fontAlgn="base"/>
            <a:endParaRPr lang="en-CA" dirty="0"/>
          </a:p>
          <a:p>
            <a:pPr>
              <a:defRPr/>
            </a:pPr>
            <a:endParaRPr lang="en-US" i="1" baseline="30000" dirty="0" smtClean="0">
              <a:latin typeface="Calibri" charset="0"/>
            </a:endParaRPr>
          </a:p>
          <a:p>
            <a:pPr>
              <a:defRPr/>
            </a:pPr>
            <a:endParaRPr lang="en-US" i="1" baseline="30000" dirty="0"/>
          </a:p>
        </p:txBody>
      </p:sp>
      <p:sp>
        <p:nvSpPr>
          <p:cNvPr id="4" name="Slide Number Placeholder 3"/>
          <p:cNvSpPr>
            <a:spLocks noGrp="1"/>
          </p:cNvSpPr>
          <p:nvPr>
            <p:ph type="sldNum" sz="quarter" idx="10"/>
          </p:nvPr>
        </p:nvSpPr>
        <p:spPr/>
        <p:txBody>
          <a:bodyPr/>
          <a:lstStyle/>
          <a:p>
            <a:fld id="{C50851DF-7989-4494-9EF4-AD2B49F905AF}" type="slidenum">
              <a:rPr lang="en-US" smtClean="0"/>
              <a:t>21</a:t>
            </a:fld>
            <a:endParaRPr lang="en-US" dirty="0"/>
          </a:p>
        </p:txBody>
      </p:sp>
    </p:spTree>
    <p:extLst>
      <p:ext uri="{BB962C8B-B14F-4D97-AF65-F5344CB8AC3E}">
        <p14:creationId xmlns:p14="http://schemas.microsoft.com/office/powerpoint/2010/main" val="274759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75" y="696913"/>
            <a:ext cx="3048000" cy="2286000"/>
          </a:xfrm>
        </p:spPr>
      </p:sp>
      <p:sp>
        <p:nvSpPr>
          <p:cNvPr id="3" name="Notes Placeholder 2"/>
          <p:cNvSpPr>
            <a:spLocks noGrp="1"/>
          </p:cNvSpPr>
          <p:nvPr>
            <p:ph type="body" idx="1"/>
          </p:nvPr>
        </p:nvSpPr>
        <p:spPr>
          <a:xfrm>
            <a:off x="701040" y="3200400"/>
            <a:ext cx="5608320" cy="4183380"/>
          </a:xfrm>
        </p:spPr>
        <p:txBody>
          <a:bodyPr/>
          <a:lstStyle/>
          <a:p>
            <a:r>
              <a:rPr lang="en-CA" sz="1100" kern="1200" dirty="0" smtClean="0">
                <a:solidFill>
                  <a:schemeClr val="tx1"/>
                </a:solidFill>
                <a:effectLst/>
                <a:latin typeface="+mn-lt"/>
                <a:ea typeface="+mn-ea"/>
                <a:cs typeface="+mn-cs"/>
              </a:rPr>
              <a:t>Zero alcohol is safest if you are trying to get pregnant or are pregnant. This protects an unborn baby from being harmed by alcohol.</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CA" sz="1100" kern="1200" dirty="0" smtClean="0">
                <a:solidFill>
                  <a:schemeClr val="tx1"/>
                </a:solidFill>
                <a:effectLst/>
                <a:latin typeface="+mn-lt"/>
                <a:ea typeface="+mn-ea"/>
                <a:cs typeface="+mn-cs"/>
              </a:rPr>
              <a:t>Not drinking also includes the partner even though the partner’s drinking does not cause FASD.</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CA" sz="1100" kern="1200" dirty="0" smtClean="0">
                <a:solidFill>
                  <a:schemeClr val="tx1"/>
                </a:solidFill>
                <a:effectLst/>
                <a:latin typeface="+mn-lt"/>
                <a:ea typeface="+mn-ea"/>
                <a:cs typeface="+mn-cs"/>
              </a:rPr>
              <a:t>The man’s sperm can be affected by alcohol. Research is looking at how the father’s drinking can impact the fetus.</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CA" sz="1100" kern="1200" dirty="0" smtClean="0">
                <a:solidFill>
                  <a:schemeClr val="tx1"/>
                </a:solidFill>
                <a:effectLst/>
                <a:latin typeface="+mn-lt"/>
                <a:ea typeface="+mn-ea"/>
                <a:cs typeface="+mn-cs"/>
              </a:rPr>
              <a:t>If a woman has used alcohol before she knows she is pregnant, she can talk to her doctor or healthcare professional. Drinking at low levels is not a reason to stop the pregnancy.</a:t>
            </a:r>
            <a:endParaRPr lang="en-US" sz="1100" kern="1200" dirty="0" smtClean="0">
              <a:solidFill>
                <a:schemeClr val="tx1"/>
              </a:solidFill>
              <a:effectLst/>
              <a:latin typeface="+mn-lt"/>
              <a:ea typeface="+mn-ea"/>
              <a:cs typeface="+mn-cs"/>
            </a:endParaRPr>
          </a:p>
          <a:p>
            <a:r>
              <a:rPr lang="en-CA" sz="11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CA" sz="1100" kern="1200" dirty="0" smtClean="0">
                <a:solidFill>
                  <a:schemeClr val="tx1"/>
                </a:solidFill>
                <a:effectLst/>
                <a:latin typeface="+mn-lt"/>
                <a:ea typeface="+mn-ea"/>
                <a:cs typeface="+mn-cs"/>
              </a:rPr>
              <a:t>It is never too late to stop drinking.</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CA" sz="1100" kern="1200" dirty="0" smtClean="0">
                <a:solidFill>
                  <a:schemeClr val="tx1"/>
                </a:solidFill>
                <a:effectLst/>
                <a:latin typeface="+mn-lt"/>
                <a:ea typeface="+mn-ea"/>
                <a:cs typeface="+mn-cs"/>
              </a:rPr>
              <a:t>If a woman does drink when pregnant, it is healthier for her and her baby if she can cut back on her drinking as much as possible. This reduces harm to her and her baby. Healthcare professionals and counsellors can help.</a:t>
            </a:r>
            <a:endParaRPr lang="en-US" sz="1100" kern="1200" dirty="0" smtClean="0">
              <a:solidFill>
                <a:schemeClr val="tx1"/>
              </a:solidFill>
              <a:effectLst/>
              <a:latin typeface="+mn-lt"/>
              <a:ea typeface="+mn-ea"/>
              <a:cs typeface="+mn-cs"/>
            </a:endParaRPr>
          </a:p>
          <a:p>
            <a:r>
              <a:rPr lang="en-CA" sz="11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CA" sz="1100" kern="1200" dirty="0" smtClean="0">
                <a:solidFill>
                  <a:schemeClr val="tx1"/>
                </a:solidFill>
                <a:effectLst/>
                <a:latin typeface="+mn-lt"/>
                <a:ea typeface="+mn-ea"/>
                <a:cs typeface="+mn-cs"/>
              </a:rPr>
              <a:t>If a baby has been prenatally exposed to alcohol, talking to a healthcare provider and watching for any physical or developmental challenges can help protect the baby. Putting early supports in place, getting a diagnosis when the time is right, and supporting the family may help prevent some secondary challenges.</a:t>
            </a:r>
            <a:endParaRPr lang="en-US" sz="1100" kern="1200" dirty="0" smtClean="0">
              <a:solidFill>
                <a:schemeClr val="tx1"/>
              </a:solidFill>
              <a:effectLst/>
              <a:latin typeface="+mn-lt"/>
              <a:ea typeface="+mn-ea"/>
              <a:cs typeface="+mn-cs"/>
            </a:endParaRPr>
          </a:p>
          <a:p>
            <a:r>
              <a:rPr lang="en-CA" sz="11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CA" sz="1100" kern="1200" dirty="0" smtClean="0">
                <a:solidFill>
                  <a:schemeClr val="tx1"/>
                </a:solidFill>
                <a:effectLst/>
                <a:latin typeface="+mn-lt"/>
                <a:ea typeface="+mn-ea"/>
                <a:cs typeface="+mn-cs"/>
              </a:rPr>
              <a:t>Support, not shame, will help a family.</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851DF-7989-4494-9EF4-AD2B49F905AF}" type="slidenum">
              <a:rPr lang="en-US" smtClean="0"/>
              <a:t>22</a:t>
            </a:fld>
            <a:endParaRPr lang="en-US" dirty="0"/>
          </a:p>
        </p:txBody>
      </p:sp>
    </p:spTree>
    <p:extLst>
      <p:ext uri="{BB962C8B-B14F-4D97-AF65-F5344CB8AC3E}">
        <p14:creationId xmlns:p14="http://schemas.microsoft.com/office/powerpoint/2010/main" val="4255794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75" y="696913"/>
            <a:ext cx="3048000" cy="2286000"/>
          </a:xfrm>
        </p:spPr>
      </p:sp>
      <p:sp>
        <p:nvSpPr>
          <p:cNvPr id="3" name="Notes Placeholder 2"/>
          <p:cNvSpPr>
            <a:spLocks noGrp="1"/>
          </p:cNvSpPr>
          <p:nvPr>
            <p:ph type="body" idx="1"/>
          </p:nvPr>
        </p:nvSpPr>
        <p:spPr>
          <a:xfrm>
            <a:off x="701040" y="3200400"/>
            <a:ext cx="5608320" cy="4183380"/>
          </a:xfrm>
        </p:spPr>
        <p:txBody>
          <a:bodyPr/>
          <a:lstStyle/>
          <a:p>
            <a:r>
              <a:rPr lang="en-US" sz="1100" kern="1200" dirty="0" smtClean="0">
                <a:solidFill>
                  <a:schemeClr val="tx1"/>
                </a:solidFill>
                <a:effectLst/>
                <a:latin typeface="+mn-lt"/>
                <a:ea typeface="+mn-ea"/>
                <a:cs typeface="+mn-cs"/>
              </a:rPr>
              <a:t>Each community is different. In some communities, drinking alcohol is very common. In others, it is not very common. Some communities have banned alcohol and are dry.</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It depends on many things: religion, opportunities, past generations, past experiences, and the provincial, territorial, and local laws.</a:t>
            </a:r>
          </a:p>
          <a:p>
            <a:r>
              <a:rPr lang="en-US" sz="1100" kern="1200" dirty="0" smtClean="0">
                <a:solidFill>
                  <a:schemeClr val="tx1"/>
                </a:solidFill>
                <a:effectLst/>
                <a:latin typeface="+mn-lt"/>
                <a:ea typeface="+mn-ea"/>
                <a:cs typeface="+mn-cs"/>
              </a:rPr>
              <a:t> </a:t>
            </a:r>
          </a:p>
          <a:p>
            <a:r>
              <a:rPr lang="en-CA" sz="1100" b="1" i="1" kern="1200" dirty="0" smtClean="0">
                <a:solidFill>
                  <a:schemeClr val="tx1"/>
                </a:solidFill>
                <a:effectLst/>
                <a:latin typeface="+mn-lt"/>
                <a:ea typeface="+mn-ea"/>
                <a:cs typeface="+mn-cs"/>
              </a:rPr>
              <a:t>Facilitated Discussion:</a:t>
            </a:r>
            <a:r>
              <a:rPr lang="en-CA" sz="1100" kern="1200" dirty="0" smtClean="0">
                <a:solidFill>
                  <a:schemeClr val="tx1"/>
                </a:solidFill>
                <a:effectLst/>
                <a:latin typeface="+mn-lt"/>
                <a:ea typeface="+mn-ea"/>
                <a:cs typeface="+mn-cs"/>
              </a:rPr>
              <a:t> </a:t>
            </a:r>
            <a:r>
              <a:rPr lang="en-CA" sz="1100" i="1" kern="1200" dirty="0" smtClean="0">
                <a:solidFill>
                  <a:schemeClr val="tx1"/>
                </a:solidFill>
                <a:effectLst/>
                <a:latin typeface="+mn-lt"/>
                <a:ea typeface="+mn-ea"/>
                <a:cs typeface="+mn-cs"/>
              </a:rPr>
              <a:t>What do you see happening in your community around alcohol?</a:t>
            </a:r>
            <a:endParaRPr lang="en-US" sz="1100" kern="1200" dirty="0" smtClean="0">
              <a:solidFill>
                <a:schemeClr val="tx1"/>
              </a:solidFill>
              <a:effectLst/>
              <a:latin typeface="+mn-lt"/>
              <a:ea typeface="+mn-ea"/>
              <a:cs typeface="+mn-cs"/>
            </a:endParaRPr>
          </a:p>
          <a:p>
            <a:r>
              <a:rPr lang="en-CA" sz="1100" i="1" kern="1200" dirty="0" smtClean="0">
                <a:solidFill>
                  <a:schemeClr val="tx1"/>
                </a:solidFill>
                <a:effectLst/>
                <a:latin typeface="+mn-lt"/>
                <a:ea typeface="+mn-ea"/>
                <a:cs typeface="+mn-cs"/>
              </a:rPr>
              <a:t>Discussion might include: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What happens at social events and fundraisers in your community? Is alcohol included?</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How old are people when they start drinking?</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Are there bootleggers?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Do people in your community fight more when using alcohol?</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What impact does drinking have on hospital visits, police interactions, and family problems?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851DF-7989-4494-9EF4-AD2B49F905AF}" type="slidenum">
              <a:rPr lang="en-US" smtClean="0"/>
              <a:t>23</a:t>
            </a:fld>
            <a:endParaRPr lang="en-US" dirty="0"/>
          </a:p>
        </p:txBody>
      </p:sp>
    </p:spTree>
    <p:extLst>
      <p:ext uri="{BB962C8B-B14F-4D97-AF65-F5344CB8AC3E}">
        <p14:creationId xmlns:p14="http://schemas.microsoft.com/office/powerpoint/2010/main" val="1673025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75" y="696913"/>
            <a:ext cx="3048000" cy="2286000"/>
          </a:xfrm>
        </p:spPr>
      </p:sp>
      <p:sp>
        <p:nvSpPr>
          <p:cNvPr id="3" name="Notes Placeholder 2"/>
          <p:cNvSpPr>
            <a:spLocks noGrp="1"/>
          </p:cNvSpPr>
          <p:nvPr>
            <p:ph type="body" idx="1"/>
          </p:nvPr>
        </p:nvSpPr>
        <p:spPr>
          <a:xfrm>
            <a:off x="701040" y="3186430"/>
            <a:ext cx="5608320" cy="5500370"/>
          </a:xfrm>
        </p:spPr>
        <p:txBody>
          <a:bodyPr/>
          <a:lstStyle/>
          <a:p>
            <a:r>
              <a:rPr lang="en-CA" sz="1100" b="1" i="1" kern="1200" dirty="0" smtClean="0">
                <a:solidFill>
                  <a:schemeClr val="tx1"/>
                </a:solidFill>
                <a:effectLst/>
                <a:latin typeface="+mn-lt"/>
                <a:ea typeface="+mn-ea"/>
                <a:cs typeface="+mn-cs"/>
              </a:rPr>
              <a:t>Facilitated Discussion: </a:t>
            </a:r>
            <a:r>
              <a:rPr lang="en-CA" sz="1100" i="1" kern="1200" dirty="0" smtClean="0">
                <a:solidFill>
                  <a:schemeClr val="tx1"/>
                </a:solidFill>
                <a:effectLst/>
                <a:latin typeface="+mn-lt"/>
                <a:ea typeface="+mn-ea"/>
                <a:cs typeface="+mn-cs"/>
              </a:rPr>
              <a:t>What services or people are in your community to support someone to stop drinking?</a:t>
            </a:r>
            <a:endParaRPr lang="en-US" sz="1100" kern="1200" dirty="0" smtClean="0">
              <a:solidFill>
                <a:schemeClr val="tx1"/>
              </a:solidFill>
              <a:effectLst/>
              <a:latin typeface="+mn-lt"/>
              <a:ea typeface="+mn-ea"/>
              <a:cs typeface="+mn-cs"/>
            </a:endParaRPr>
          </a:p>
          <a:p>
            <a:r>
              <a:rPr lang="en-CA" sz="1100" i="1"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CA" sz="1100" i="1" kern="1200" dirty="0" smtClean="0">
                <a:solidFill>
                  <a:schemeClr val="tx1"/>
                </a:solidFill>
                <a:effectLst/>
                <a:latin typeface="+mn-lt"/>
                <a:ea typeface="+mn-ea"/>
                <a:cs typeface="+mn-cs"/>
              </a:rPr>
              <a:t>Possible responses: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Talking to someone, such as a doctor, nurse, or someone trusted, is a good start.</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There may be programs or organizations.</a:t>
            </a:r>
            <a:endParaRPr lang="en-US" sz="1100" kern="1200" dirty="0" smtClean="0">
              <a:solidFill>
                <a:schemeClr val="tx1"/>
              </a:solidFill>
              <a:effectLst/>
              <a:latin typeface="+mn-lt"/>
              <a:ea typeface="+mn-ea"/>
              <a:cs typeface="+mn-cs"/>
            </a:endParaRPr>
          </a:p>
          <a:p>
            <a:r>
              <a:rPr lang="en-CA" sz="11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Share information on who is available in the community to support someone to stop or cut back on drinking, if you think people are interested</a:t>
            </a:r>
            <a:r>
              <a:rPr lang="en-US" sz="1100" kern="1200" dirty="0" smtClean="0">
                <a:solidFill>
                  <a:schemeClr val="tx1"/>
                </a:solidFill>
                <a:effectLst/>
                <a:latin typeface="+mn-lt"/>
                <a:ea typeface="+mn-ea"/>
                <a:cs typeface="+mn-cs"/>
              </a:rPr>
              <a:t>.</a:t>
            </a:r>
          </a:p>
          <a:p>
            <a:r>
              <a:rPr lang="en-CA" sz="1100" b="1"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CA" sz="1100" b="1" kern="1200" dirty="0" smtClean="0">
                <a:solidFill>
                  <a:schemeClr val="tx1"/>
                </a:solidFill>
                <a:effectLst/>
                <a:latin typeface="+mn-lt"/>
                <a:ea typeface="+mn-ea"/>
                <a:cs typeface="+mn-cs"/>
              </a:rPr>
              <a:t>First Nations and Inuit Hope for Wellness Helpline 1-855-242-3310</a:t>
            </a:r>
            <a:endParaRPr lang="en-US" sz="1100" kern="1200" dirty="0" smtClean="0">
              <a:solidFill>
                <a:schemeClr val="tx1"/>
              </a:solidFill>
              <a:effectLst/>
              <a:latin typeface="+mn-lt"/>
              <a:ea typeface="+mn-ea"/>
              <a:cs typeface="+mn-cs"/>
            </a:endParaRPr>
          </a:p>
          <a:p>
            <a:r>
              <a:rPr lang="en-CA" sz="1100" kern="1200" dirty="0" smtClean="0">
                <a:solidFill>
                  <a:schemeClr val="tx1"/>
                </a:solidFill>
                <a:effectLst/>
                <a:latin typeface="+mn-lt"/>
                <a:ea typeface="+mn-ea"/>
                <a:cs typeface="+mn-cs"/>
              </a:rPr>
              <a:t>The Helpline will provide immediate, culturally-competent, telephone-based, crisis intervention counselling to First Nations and Inuit young people and adults experiencing distress.</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CA" sz="1100" kern="1200" dirty="0" smtClean="0">
                <a:solidFill>
                  <a:schemeClr val="tx1"/>
                </a:solidFill>
                <a:effectLst/>
                <a:latin typeface="+mn-lt"/>
                <a:ea typeface="+mn-ea"/>
                <a:cs typeface="+mn-cs"/>
              </a:rPr>
              <a:t>Helpline calls will be answered by experienced crisis intervention counsellors. Service is available in English and French, and callers may also ask about the availability of service in Cree, Ojibway, and Inuktituk.</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CA" sz="1100" b="1" i="1" kern="1200" dirty="0" smtClean="0">
                <a:solidFill>
                  <a:schemeClr val="tx1"/>
                </a:solidFill>
                <a:effectLst/>
                <a:latin typeface="+mn-lt"/>
                <a:ea typeface="+mn-ea"/>
                <a:cs typeface="+mn-cs"/>
              </a:rPr>
              <a:t>Brainstorm ways to help stop drinking</a:t>
            </a:r>
            <a:r>
              <a:rPr lang="en-CA" sz="1100" i="1"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r>
              <a:rPr lang="en-CA" sz="1100" i="1" kern="1200" dirty="0" smtClean="0">
                <a:solidFill>
                  <a:schemeClr val="tx1"/>
                </a:solidFill>
                <a:effectLst/>
                <a:latin typeface="+mn-lt"/>
                <a:ea typeface="+mn-ea"/>
                <a:cs typeface="+mn-cs"/>
              </a:rPr>
              <a:t>Sometimes, just keeping busy with healthy, interesting events can keep people away from drinking opportunities.</a:t>
            </a:r>
            <a:endParaRPr lang="en-US" sz="1100" i="1" kern="1200" dirty="0" smtClean="0">
              <a:solidFill>
                <a:schemeClr val="tx1"/>
              </a:solidFill>
              <a:effectLst/>
              <a:latin typeface="+mn-lt"/>
              <a:ea typeface="+mn-ea"/>
              <a:cs typeface="+mn-cs"/>
            </a:endParaRPr>
          </a:p>
          <a:p>
            <a:r>
              <a:rPr lang="en-CA" sz="11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CA" sz="1100" kern="1200" dirty="0" smtClean="0">
                <a:solidFill>
                  <a:schemeClr val="tx1"/>
                </a:solidFill>
                <a:effectLst/>
                <a:latin typeface="+mn-lt"/>
                <a:ea typeface="+mn-ea"/>
                <a:cs typeface="+mn-cs"/>
              </a:rPr>
              <a:t>Here are some suggestions for local possibilities to support individuals to reduce or stop drinking by participating in other activities: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Take a language class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Sit and have coffee with a friend</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Take a dance class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Read a book</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Volunteer</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kern="1200" dirty="0" smtClean="0">
                <a:solidFill>
                  <a:schemeClr val="tx1"/>
                </a:solidFill>
                <a:effectLst/>
                <a:latin typeface="+mn-lt"/>
                <a:ea typeface="+mn-ea"/>
                <a:cs typeface="+mn-cs"/>
              </a:rPr>
              <a:t>Go for a walk</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851DF-7989-4494-9EF4-AD2B49F905AF}" type="slidenum">
              <a:rPr lang="en-US" smtClean="0"/>
              <a:t>24</a:t>
            </a:fld>
            <a:endParaRPr lang="en-US" dirty="0"/>
          </a:p>
        </p:txBody>
      </p:sp>
    </p:spTree>
    <p:extLst>
      <p:ext uri="{BB962C8B-B14F-4D97-AF65-F5344CB8AC3E}">
        <p14:creationId xmlns:p14="http://schemas.microsoft.com/office/powerpoint/2010/main" val="3772759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75" y="696913"/>
            <a:ext cx="3048000" cy="2286000"/>
          </a:xfrm>
        </p:spPr>
      </p:sp>
      <p:sp>
        <p:nvSpPr>
          <p:cNvPr id="3" name="Notes Placeholder 2"/>
          <p:cNvSpPr>
            <a:spLocks noGrp="1"/>
          </p:cNvSpPr>
          <p:nvPr>
            <p:ph type="body" idx="1"/>
          </p:nvPr>
        </p:nvSpPr>
        <p:spPr>
          <a:xfrm>
            <a:off x="701040" y="3200400"/>
            <a:ext cx="5608320" cy="4183380"/>
          </a:xfrm>
        </p:spPr>
        <p:txBody>
          <a:bodyPr/>
          <a:lstStyle/>
          <a:p>
            <a:endParaRPr lang="en-US" dirty="0"/>
          </a:p>
        </p:txBody>
      </p:sp>
      <p:sp>
        <p:nvSpPr>
          <p:cNvPr id="4" name="Slide Number Placeholder 3"/>
          <p:cNvSpPr>
            <a:spLocks noGrp="1"/>
          </p:cNvSpPr>
          <p:nvPr>
            <p:ph type="sldNum" sz="quarter" idx="10"/>
          </p:nvPr>
        </p:nvSpPr>
        <p:spPr/>
        <p:txBody>
          <a:bodyPr/>
          <a:lstStyle/>
          <a:p>
            <a:fld id="{C50851DF-7989-4494-9EF4-AD2B49F905AF}" type="slidenum">
              <a:rPr lang="en-US" smtClean="0"/>
              <a:t>25</a:t>
            </a:fld>
            <a:endParaRPr lang="en-US" dirty="0"/>
          </a:p>
        </p:txBody>
      </p:sp>
    </p:spTree>
    <p:extLst>
      <p:ext uri="{BB962C8B-B14F-4D97-AF65-F5344CB8AC3E}">
        <p14:creationId xmlns:p14="http://schemas.microsoft.com/office/powerpoint/2010/main" val="600052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2176" y="696913"/>
            <a:ext cx="3047024" cy="2286000"/>
          </a:xfrm>
        </p:spPr>
      </p:sp>
      <p:sp>
        <p:nvSpPr>
          <p:cNvPr id="3" name="Notes Placeholder 2"/>
          <p:cNvSpPr>
            <a:spLocks noGrp="1"/>
          </p:cNvSpPr>
          <p:nvPr>
            <p:ph type="body" idx="1"/>
          </p:nvPr>
        </p:nvSpPr>
        <p:spPr>
          <a:xfrm>
            <a:off x="778933" y="3200400"/>
            <a:ext cx="5608320" cy="5334000"/>
          </a:xfrm>
        </p:spPr>
        <p:txBody>
          <a:bodyPr/>
          <a:lstStyle/>
          <a:p>
            <a:r>
              <a:rPr lang="en-CA" dirty="0"/>
              <a:t>Most Canadians drink alcohol. In 2017, almost 78% of Canadians, 15 years and over, reported drinking alcohol in the last year. This is about 8 out of 10 Canadians. That also means that 2 out of 10 Canadians did not drink any alcohol in the last year.</a:t>
            </a:r>
            <a:endParaRPr lang="en-US" dirty="0"/>
          </a:p>
          <a:p>
            <a:r>
              <a:rPr lang="en-US" dirty="0"/>
              <a:t> </a:t>
            </a:r>
          </a:p>
          <a:p>
            <a:r>
              <a:rPr lang="en-US" dirty="0"/>
              <a:t>Many people under report their alcohol use so people are using more alcohol than reported.</a:t>
            </a:r>
          </a:p>
          <a:p>
            <a:r>
              <a:rPr lang="en-US" dirty="0"/>
              <a:t> </a:t>
            </a:r>
          </a:p>
          <a:p>
            <a:r>
              <a:rPr lang="en-US" dirty="0"/>
              <a:t>Some people don’t drink at all; some are light social drinkers; some drink hard sometimes but not all the time; and some drink every day. Some people used to drink, but for one reason or another, have stopped drinking.</a:t>
            </a:r>
          </a:p>
          <a:p>
            <a:r>
              <a:rPr lang="en-US" dirty="0"/>
              <a:t> </a:t>
            </a:r>
          </a:p>
          <a:p>
            <a:r>
              <a:rPr lang="en-US" dirty="0"/>
              <a:t>Why do people drink?</a:t>
            </a:r>
          </a:p>
          <a:p>
            <a:pPr marL="171450" lvl="0" indent="-171450">
              <a:buFont typeface="Arial" panose="020B0604020202020204" pitchFamily="34" charset="0"/>
              <a:buChar char="•"/>
            </a:pPr>
            <a:r>
              <a:rPr lang="en-CA" dirty="0"/>
              <a:t>They may drink to socialize with friends, family, and work colleagues.</a:t>
            </a:r>
            <a:endParaRPr lang="en-US" dirty="0"/>
          </a:p>
          <a:p>
            <a:pPr marL="171450" lvl="0" indent="-171450">
              <a:buFont typeface="Arial" panose="020B0604020202020204" pitchFamily="34" charset="0"/>
              <a:buChar char="•"/>
            </a:pPr>
            <a:r>
              <a:rPr lang="en-CA" dirty="0"/>
              <a:t>They may drink with meals to accompany food.</a:t>
            </a:r>
            <a:endParaRPr lang="en-US" dirty="0"/>
          </a:p>
          <a:p>
            <a:pPr marL="171450" lvl="0" indent="-171450">
              <a:buFont typeface="Arial" panose="020B0604020202020204" pitchFamily="34" charset="0"/>
              <a:buChar char="•"/>
            </a:pPr>
            <a:r>
              <a:rPr lang="en-CA" dirty="0"/>
              <a:t>They may drink to relax.</a:t>
            </a:r>
            <a:endParaRPr lang="en-US" dirty="0"/>
          </a:p>
          <a:p>
            <a:pPr marL="171450" lvl="0" indent="-171450">
              <a:buFont typeface="Arial" panose="020B0604020202020204" pitchFamily="34" charset="0"/>
              <a:buChar char="•"/>
            </a:pPr>
            <a:r>
              <a:rPr lang="en-CA" dirty="0"/>
              <a:t>They may drink because they like how it tastes and makes them feel.</a:t>
            </a:r>
            <a:endParaRPr lang="en-US" dirty="0"/>
          </a:p>
          <a:p>
            <a:pPr marL="171450" lvl="0" indent="-171450">
              <a:buFont typeface="Arial" panose="020B0604020202020204" pitchFamily="34" charset="0"/>
              <a:buChar char="•"/>
            </a:pPr>
            <a:r>
              <a:rPr lang="en-CA" dirty="0"/>
              <a:t>Some drink because they are feeling stress.</a:t>
            </a:r>
            <a:endParaRPr lang="en-US" dirty="0"/>
          </a:p>
          <a:p>
            <a:pPr marL="171450" lvl="0" indent="-171450">
              <a:buFont typeface="Arial" panose="020B0604020202020204" pitchFamily="34" charset="0"/>
              <a:buChar char="•"/>
            </a:pPr>
            <a:r>
              <a:rPr lang="en-CA" dirty="0"/>
              <a:t>Some drink because they are happy and celebrating something.</a:t>
            </a:r>
            <a:endParaRPr lang="en-US" dirty="0"/>
          </a:p>
          <a:p>
            <a:pPr marL="171450" lvl="0" indent="-171450">
              <a:buFont typeface="Arial" panose="020B0604020202020204" pitchFamily="34" charset="0"/>
              <a:buChar char="•"/>
            </a:pPr>
            <a:r>
              <a:rPr lang="en-CA" dirty="0"/>
              <a:t>Some drink because of peer pressure or wanting to fit in.</a:t>
            </a:r>
            <a:endParaRPr lang="en-US" dirty="0"/>
          </a:p>
          <a:p>
            <a:pPr marL="171450" lvl="0" indent="-171450">
              <a:buFont typeface="Arial" panose="020B0604020202020204" pitchFamily="34" charset="0"/>
              <a:buChar char="•"/>
            </a:pPr>
            <a:r>
              <a:rPr lang="en-CA" dirty="0"/>
              <a:t>Some drink because they are feeling sad (negative emotions).</a:t>
            </a:r>
            <a:endParaRPr lang="en-US" dirty="0"/>
          </a:p>
          <a:p>
            <a:pPr marL="171450" lvl="0" indent="-171450">
              <a:buFont typeface="Arial" panose="020B0604020202020204" pitchFamily="34" charset="0"/>
              <a:buChar char="•"/>
            </a:pPr>
            <a:r>
              <a:rPr lang="en-CA" dirty="0"/>
              <a:t>Some drink because they are bored.</a:t>
            </a:r>
            <a:endParaRPr lang="en-US" dirty="0"/>
          </a:p>
          <a:p>
            <a:pPr marL="171450" lvl="0" indent="-171450">
              <a:buFont typeface="Arial" panose="020B0604020202020204" pitchFamily="34" charset="0"/>
              <a:buChar char="•"/>
            </a:pPr>
            <a:r>
              <a:rPr lang="en-CA" dirty="0"/>
              <a:t>Some drink because they want to get drunk.</a:t>
            </a:r>
            <a:endParaRPr lang="en-US" dirty="0"/>
          </a:p>
          <a:p>
            <a:pPr marL="171450" lvl="0" indent="-171450">
              <a:buFont typeface="Arial" panose="020B0604020202020204" pitchFamily="34" charset="0"/>
              <a:buChar char="•"/>
            </a:pPr>
            <a:r>
              <a:rPr lang="en-CA" dirty="0"/>
              <a:t>Some drink because they are trying to numb painful memories or trauma.</a:t>
            </a:r>
            <a:endParaRPr lang="en-US" dirty="0"/>
          </a:p>
          <a:p>
            <a:pPr marL="171450" lvl="0" indent="-171450">
              <a:buFont typeface="Arial" panose="020B0604020202020204" pitchFamily="34" charset="0"/>
              <a:buChar char="•"/>
            </a:pPr>
            <a:r>
              <a:rPr lang="en-CA" dirty="0"/>
              <a:t>Some people drink because they depend on alcohol.</a:t>
            </a:r>
            <a:endParaRPr lang="en-US" dirty="0"/>
          </a:p>
          <a:p>
            <a:pPr marL="171450" lvl="0" indent="-171450">
              <a:buFont typeface="Arial" panose="020B0604020202020204" pitchFamily="34" charset="0"/>
              <a:buChar char="•"/>
            </a:pPr>
            <a:r>
              <a:rPr lang="en-CA" dirty="0"/>
              <a:t>Some people drink because they have a substance use disorder.</a:t>
            </a:r>
            <a:endParaRPr lang="en-US" dirty="0"/>
          </a:p>
          <a:p>
            <a:pPr marL="171450" lvl="0" indent="-171450">
              <a:buFont typeface="Arial" panose="020B0604020202020204" pitchFamily="34" charset="0"/>
              <a:buChar char="•"/>
            </a:pPr>
            <a:r>
              <a:rPr lang="en-US" dirty="0"/>
              <a:t>Sometimes parents, other adults, and older brothers and sisters can act as role models for children and youth, passing on risky drinking patterns to the next generation.</a:t>
            </a:r>
          </a:p>
          <a:p>
            <a:pPr marL="171450" lvl="0" indent="-171450">
              <a:buFont typeface="Arial" panose="020B0604020202020204" pitchFamily="34" charset="0"/>
              <a:buChar char="•"/>
            </a:pPr>
            <a:r>
              <a:rPr lang="en-US" dirty="0"/>
              <a:t>Some are coping with emotional problems, trying to reduce stress, or lose weight.</a:t>
            </a:r>
          </a:p>
          <a:p>
            <a:pPr marL="171450" lvl="0" indent="-171450">
              <a:buFont typeface="Arial" panose="020B0604020202020204" pitchFamily="34" charset="0"/>
              <a:buChar char="•"/>
            </a:pPr>
            <a:r>
              <a:rPr lang="en-US" dirty="0"/>
              <a:t>Some want to bond with friends, relieve boredom, or improve their sense of self.</a:t>
            </a:r>
          </a:p>
          <a:p>
            <a:pPr marL="171450" lvl="0" indent="-171450">
              <a:buFont typeface="Arial" panose="020B0604020202020204" pitchFamily="34" charset="0"/>
              <a:buChar char="•"/>
            </a:pPr>
            <a:r>
              <a:rPr lang="en-US" dirty="0"/>
              <a:t>They are influenced by ads they see for alcohol online, television, or in magazines and on billboards.</a:t>
            </a:r>
          </a:p>
          <a:p>
            <a:pPr marL="171450" lvl="0" indent="-171450">
              <a:buFont typeface="Arial" panose="020B0604020202020204" pitchFamily="34" charset="0"/>
              <a:buChar char="•"/>
            </a:pPr>
            <a:r>
              <a:rPr lang="en-US" dirty="0"/>
              <a:t>Many sporting events are sponsored by alcohol.</a:t>
            </a:r>
          </a:p>
          <a:p>
            <a:r>
              <a:rPr lang="en-CA" dirty="0"/>
              <a:t> </a:t>
            </a:r>
            <a:endParaRPr lang="en-US" dirty="0"/>
          </a:p>
          <a:p>
            <a:r>
              <a:rPr lang="en-CA" b="1" i="1" dirty="0" smtClean="0"/>
              <a:t>Discussion:</a:t>
            </a:r>
            <a:r>
              <a:rPr lang="en-CA" dirty="0" smtClean="0"/>
              <a:t> </a:t>
            </a:r>
            <a:r>
              <a:rPr lang="en-CA" i="1" dirty="0" smtClean="0"/>
              <a:t>Where </a:t>
            </a:r>
            <a:r>
              <a:rPr lang="en-CA" i="1" dirty="0"/>
              <a:t>do people drink</a:t>
            </a:r>
            <a:r>
              <a:rPr lang="en-CA" dirty="0"/>
              <a:t>? </a:t>
            </a:r>
            <a:r>
              <a:rPr lang="en-US" i="1" dirty="0"/>
              <a:t>Obtain responses from participants.</a:t>
            </a:r>
            <a:endParaRPr lang="en-US" dirty="0"/>
          </a:p>
          <a:p>
            <a:r>
              <a:rPr lang="en-US" dirty="0"/>
              <a:t> </a:t>
            </a:r>
            <a:r>
              <a:rPr lang="en-CA" i="1" dirty="0" smtClean="0"/>
              <a:t>Examples </a:t>
            </a:r>
            <a:r>
              <a:rPr lang="en-CA" i="1" dirty="0"/>
              <a:t>of answers are:</a:t>
            </a:r>
            <a:endParaRPr lang="en-US" dirty="0"/>
          </a:p>
          <a:p>
            <a:pPr marL="171450" lvl="0" indent="-171450">
              <a:buFont typeface="Arial" panose="020B0604020202020204" pitchFamily="34" charset="0"/>
              <a:buChar char="•"/>
            </a:pPr>
            <a:r>
              <a:rPr lang="en-CA" i="1" dirty="0"/>
              <a:t>Parties – in homes, outdoors, community centres</a:t>
            </a:r>
            <a:endParaRPr lang="en-US" dirty="0"/>
          </a:p>
          <a:p>
            <a:pPr marL="171450" lvl="0" indent="-171450">
              <a:buFont typeface="Arial" panose="020B0604020202020204" pitchFamily="34" charset="0"/>
              <a:buChar char="•"/>
            </a:pPr>
            <a:r>
              <a:rPr lang="en-CA" i="1" dirty="0"/>
              <a:t>Weddings, birthdays, and other celebrations</a:t>
            </a:r>
            <a:endParaRPr lang="en-US" dirty="0"/>
          </a:p>
          <a:p>
            <a:pPr marL="171450" lvl="0" indent="-171450">
              <a:buFont typeface="Arial" panose="020B0604020202020204" pitchFamily="34" charset="0"/>
              <a:buChar char="•"/>
            </a:pPr>
            <a:r>
              <a:rPr lang="en-CA" i="1" dirty="0"/>
              <a:t>Bars, clubs, pubs</a:t>
            </a:r>
            <a:endParaRPr lang="en-US" dirty="0"/>
          </a:p>
          <a:p>
            <a:pPr marL="171450" lvl="0" indent="-171450">
              <a:buFont typeface="Arial" panose="020B0604020202020204" pitchFamily="34" charset="0"/>
              <a:buChar char="•"/>
            </a:pPr>
            <a:r>
              <a:rPr lang="en-CA" i="1" dirty="0"/>
              <a:t>Watching sports events – hockey, baseball, etc.</a:t>
            </a:r>
            <a:endParaRPr lang="en-US" dirty="0"/>
          </a:p>
          <a:p>
            <a:pPr marL="171450" lvl="0" indent="-171450">
              <a:buFont typeface="Arial" panose="020B0604020202020204" pitchFamily="34" charset="0"/>
              <a:buChar char="•"/>
            </a:pPr>
            <a:r>
              <a:rPr lang="en-CA" i="1" dirty="0"/>
              <a:t>After playing sports – team drinking after games</a:t>
            </a:r>
            <a:endParaRPr lang="en-US" dirty="0"/>
          </a:p>
          <a:p>
            <a:pPr marL="171450" lvl="0" indent="-171450">
              <a:buFont typeface="Arial" panose="020B0604020202020204" pitchFamily="34" charset="0"/>
              <a:buChar char="•"/>
            </a:pPr>
            <a:r>
              <a:rPr lang="en-CA" i="1" dirty="0"/>
              <a:t>Restaurants</a:t>
            </a:r>
            <a:endParaRPr lang="en-US" dirty="0"/>
          </a:p>
          <a:p>
            <a:pPr marL="171450" lvl="0" indent="-171450">
              <a:buFont typeface="Arial" panose="020B0604020202020204" pitchFamily="34" charset="0"/>
              <a:buChar char="•"/>
            </a:pPr>
            <a:r>
              <a:rPr lang="en-CA" i="1" dirty="0"/>
              <a:t>At home with friends</a:t>
            </a:r>
            <a:endParaRPr lang="en-US" dirty="0"/>
          </a:p>
          <a:p>
            <a:pPr marL="171450" lvl="0" indent="-171450">
              <a:buFont typeface="Arial" panose="020B0604020202020204" pitchFamily="34" charset="0"/>
              <a:buChar char="•"/>
            </a:pPr>
            <a:r>
              <a:rPr lang="en-CA" i="1" dirty="0"/>
              <a:t>At home by themselves</a:t>
            </a:r>
            <a:endParaRPr lang="en-US" dirty="0"/>
          </a:p>
          <a:p>
            <a:pPr marL="171450" lvl="0" indent="-171450">
              <a:buFont typeface="Arial" panose="020B0604020202020204" pitchFamily="34" charset="0"/>
              <a:buChar char="•"/>
            </a:pPr>
            <a:r>
              <a:rPr lang="en-CA" i="1" dirty="0"/>
              <a:t>Music festivals</a:t>
            </a:r>
            <a:endParaRPr lang="en-US" dirty="0"/>
          </a:p>
          <a:p>
            <a:r>
              <a:rPr lang="en-CA" dirty="0"/>
              <a:t> </a:t>
            </a:r>
            <a:endParaRPr lang="en-US" dirty="0"/>
          </a:p>
          <a:p>
            <a:r>
              <a:rPr lang="en-CA" dirty="0"/>
              <a:t>People who don’t drink often feel pressured to drink. They are often asked why they aren’t drinking. This can be especially difficult for someone who has quit drinking because of alcohol dependency, or for a woman who is pregnant but not ready to tell people.</a:t>
            </a:r>
            <a:endParaRPr lang="en-US" dirty="0"/>
          </a:p>
          <a:p>
            <a:r>
              <a:rPr lang="en-US" dirty="0"/>
              <a:t> </a:t>
            </a:r>
          </a:p>
          <a:p>
            <a:r>
              <a:rPr lang="en-US" b="1" i="1" dirty="0"/>
              <a:t>Activity:</a:t>
            </a:r>
            <a:r>
              <a:rPr lang="en-US" i="1" dirty="0"/>
              <a:t> Sleep. Alcohol. Drunk.</a:t>
            </a:r>
            <a:endParaRPr lang="en-US" dirty="0"/>
          </a:p>
          <a:p>
            <a:r>
              <a:rPr lang="en-US" b="1" i="1" dirty="0"/>
              <a:t>Ask:</a:t>
            </a:r>
            <a:endParaRPr lang="en-US" b="1" dirty="0"/>
          </a:p>
          <a:p>
            <a:pPr lvl="0"/>
            <a:r>
              <a:rPr lang="en-US" i="1" dirty="0"/>
              <a:t>What are other words for sleep? Or work? (Pick one everyday thing we do.)</a:t>
            </a:r>
            <a:endParaRPr lang="en-US" dirty="0"/>
          </a:p>
          <a:p>
            <a:pPr lvl="0"/>
            <a:r>
              <a:rPr lang="en-US" i="1" dirty="0"/>
              <a:t>What are other words for alcohol? (e.g., booze, cold one, juice, hooch, vino, and moonshine)</a:t>
            </a:r>
            <a:endParaRPr lang="en-US" dirty="0"/>
          </a:p>
          <a:p>
            <a:pPr lvl="0"/>
            <a:r>
              <a:rPr lang="en-US" i="1" dirty="0"/>
              <a:t>What are some words for drunk? (e.g., sloshed, pickled, pissed, tanked)</a:t>
            </a:r>
            <a:endParaRPr lang="en-US" dirty="0"/>
          </a:p>
          <a:p>
            <a:r>
              <a:rPr lang="en-US" i="1" dirty="0"/>
              <a:t>(Quite often there are more words for drunk than there are for sleep. This shows that alcohol is very popular.)</a:t>
            </a:r>
            <a:endParaRPr lang="en-US" dirty="0"/>
          </a:p>
        </p:txBody>
      </p:sp>
      <p:sp>
        <p:nvSpPr>
          <p:cNvPr id="4" name="Slide Number Placeholder 3"/>
          <p:cNvSpPr>
            <a:spLocks noGrp="1"/>
          </p:cNvSpPr>
          <p:nvPr>
            <p:ph type="sldNum" sz="quarter" idx="10"/>
          </p:nvPr>
        </p:nvSpPr>
        <p:spPr/>
        <p:txBody>
          <a:bodyPr/>
          <a:lstStyle/>
          <a:p>
            <a:fld id="{C50851DF-7989-4494-9EF4-AD2B49F905AF}" type="slidenum">
              <a:rPr lang="en-US" smtClean="0"/>
              <a:t>3</a:t>
            </a:fld>
            <a:endParaRPr lang="en-US" dirty="0"/>
          </a:p>
        </p:txBody>
      </p:sp>
    </p:spTree>
    <p:extLst>
      <p:ext uri="{BB962C8B-B14F-4D97-AF65-F5344CB8AC3E}">
        <p14:creationId xmlns:p14="http://schemas.microsoft.com/office/powerpoint/2010/main" val="1853320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1200" y="696913"/>
            <a:ext cx="3048000" cy="2286000"/>
          </a:xfrm>
        </p:spPr>
      </p:sp>
      <p:sp>
        <p:nvSpPr>
          <p:cNvPr id="3" name="Notes Placeholder 2"/>
          <p:cNvSpPr>
            <a:spLocks noGrp="1"/>
          </p:cNvSpPr>
          <p:nvPr>
            <p:ph type="body" idx="1"/>
          </p:nvPr>
        </p:nvSpPr>
        <p:spPr>
          <a:xfrm>
            <a:off x="701040" y="3200400"/>
            <a:ext cx="5608320" cy="5181600"/>
          </a:xfrm>
        </p:spPr>
        <p:txBody>
          <a:bodyPr/>
          <a:lstStyle/>
          <a:p>
            <a:r>
              <a:rPr lang="en-CA" dirty="0"/>
              <a:t>When a person drinks, the stomach and small intestine absorb the alcohol. The stomach and small intestine spread the alcohol to the entire body.</a:t>
            </a:r>
            <a:r>
              <a:rPr lang="en-US" dirty="0"/>
              <a:t> This happens quickly because alcohol molecules are very tiny and can dissolve in water.</a:t>
            </a:r>
          </a:p>
          <a:p>
            <a:r>
              <a:rPr lang="en-US" dirty="0"/>
              <a:t> </a:t>
            </a:r>
          </a:p>
          <a:p>
            <a:r>
              <a:rPr lang="en-US" dirty="0"/>
              <a:t>The rate at which alcohol moves into the bloodstream is influenced by how much food a person has eaten. If the stomach is empty, the alcohol will pass into the bloodstream right away and a person will feel its effects more quickly. If there is solid food in the stomach, it will take longer.</a:t>
            </a:r>
          </a:p>
          <a:p>
            <a:r>
              <a:rPr lang="en-US" dirty="0"/>
              <a:t> </a:t>
            </a:r>
          </a:p>
          <a:p>
            <a:r>
              <a:rPr lang="en-CA" dirty="0"/>
              <a:t>The amount of alcohol circulating in the bloodstream is called the blood alcohol concentration (BAC)</a:t>
            </a:r>
            <a:r>
              <a:rPr lang="en-US" dirty="0"/>
              <a:t>. </a:t>
            </a:r>
            <a:r>
              <a:rPr lang="en-CA" dirty="0"/>
              <a:t>The more alcohol a person drinks, the higher his BAC and the more drunk that person will become.</a:t>
            </a:r>
            <a:endParaRPr lang="en-US" dirty="0"/>
          </a:p>
          <a:p>
            <a:r>
              <a:rPr lang="en-US" dirty="0"/>
              <a:t>	</a:t>
            </a:r>
          </a:p>
          <a:p>
            <a:r>
              <a:rPr lang="en-US" dirty="0"/>
              <a:t>Other things that affect the BAC include:</a:t>
            </a:r>
          </a:p>
          <a:p>
            <a:pPr marL="171450" lvl="0" indent="-171450">
              <a:buFont typeface="Arial" panose="020B0604020202020204" pitchFamily="34" charset="0"/>
              <a:buChar char="•"/>
            </a:pPr>
            <a:r>
              <a:rPr lang="en-US" dirty="0"/>
              <a:t>how quickly a person drinks </a:t>
            </a:r>
          </a:p>
          <a:p>
            <a:pPr marL="171450" lvl="0" indent="-171450">
              <a:buFont typeface="Arial" panose="020B0604020202020204" pitchFamily="34" charset="0"/>
              <a:buChar char="•"/>
            </a:pPr>
            <a:r>
              <a:rPr lang="en-US" dirty="0"/>
              <a:t>having food in the stomach </a:t>
            </a:r>
          </a:p>
          <a:p>
            <a:pPr marL="171450" lvl="0" indent="-171450">
              <a:buFont typeface="Arial" panose="020B0604020202020204" pitchFamily="34" charset="0"/>
              <a:buChar char="•"/>
            </a:pPr>
            <a:r>
              <a:rPr lang="en-US" dirty="0"/>
              <a:t>a person’s body size </a:t>
            </a:r>
          </a:p>
          <a:p>
            <a:pPr marL="171450" lvl="0" indent="-171450">
              <a:buFont typeface="Arial" panose="020B0604020202020204" pitchFamily="34" charset="0"/>
              <a:buChar char="•"/>
            </a:pPr>
            <a:r>
              <a:rPr lang="en-US" dirty="0"/>
              <a:t>age</a:t>
            </a:r>
          </a:p>
          <a:p>
            <a:pPr marL="171450" lvl="0" indent="-171450">
              <a:buFont typeface="Arial" panose="020B0604020202020204" pitchFamily="34" charset="0"/>
              <a:buChar char="•"/>
            </a:pPr>
            <a:r>
              <a:rPr lang="en-US" dirty="0"/>
              <a:t>genetics</a:t>
            </a:r>
          </a:p>
          <a:p>
            <a:pPr marL="171450" lvl="0" indent="-171450">
              <a:buFont typeface="Arial" panose="020B0604020202020204" pitchFamily="34" charset="0"/>
              <a:buChar char="•"/>
            </a:pPr>
            <a:r>
              <a:rPr lang="en-US" dirty="0"/>
              <a:t>sex (male or female) </a:t>
            </a:r>
          </a:p>
          <a:p>
            <a:r>
              <a:rPr lang="en-US" dirty="0"/>
              <a:t> </a:t>
            </a:r>
          </a:p>
          <a:p>
            <a:r>
              <a:rPr lang="en-CA" dirty="0"/>
              <a:t>Once alcohol is in the bloodstream, it travels through the body to different organs. It goes</a:t>
            </a:r>
            <a:r>
              <a:rPr lang="en-US" dirty="0"/>
              <a:t> quickly to the organs with many blood vessels, such as the brain, the lungs, and the liver.</a:t>
            </a:r>
          </a:p>
          <a:p>
            <a:r>
              <a:rPr lang="en-US" dirty="0"/>
              <a:t> </a:t>
            </a:r>
          </a:p>
          <a:p>
            <a:r>
              <a:rPr lang="en-CA" dirty="0"/>
              <a:t>The effects in the brain are seen first</a:t>
            </a:r>
            <a:r>
              <a:rPr lang="en-US" dirty="0"/>
              <a:t>. It can change a person’s judgement, attention span, memory, and reaction time. It also slows down muscle movement and speech.</a:t>
            </a:r>
          </a:p>
          <a:p>
            <a:r>
              <a:rPr lang="en-US" dirty="0"/>
              <a:t> </a:t>
            </a:r>
          </a:p>
          <a:p>
            <a:r>
              <a:rPr lang="en-US" dirty="0"/>
              <a:t>When too much alcohol is used, a person gets drunk. This can lead to a greater chance of alcohol-related harms. In extreme cases, more drinking can lead to alcohol poisoning and death.</a:t>
            </a:r>
          </a:p>
          <a:p>
            <a:endParaRPr lang="en-US" dirty="0"/>
          </a:p>
        </p:txBody>
      </p:sp>
      <p:sp>
        <p:nvSpPr>
          <p:cNvPr id="4" name="Slide Number Placeholder 3"/>
          <p:cNvSpPr>
            <a:spLocks noGrp="1"/>
          </p:cNvSpPr>
          <p:nvPr>
            <p:ph type="sldNum" sz="quarter" idx="10"/>
          </p:nvPr>
        </p:nvSpPr>
        <p:spPr/>
        <p:txBody>
          <a:bodyPr/>
          <a:lstStyle/>
          <a:p>
            <a:fld id="{C50851DF-7989-4494-9EF4-AD2B49F905AF}" type="slidenum">
              <a:rPr lang="en-US" smtClean="0"/>
              <a:t>4</a:t>
            </a:fld>
            <a:endParaRPr lang="en-US" dirty="0"/>
          </a:p>
        </p:txBody>
      </p:sp>
    </p:spTree>
    <p:extLst>
      <p:ext uri="{BB962C8B-B14F-4D97-AF65-F5344CB8AC3E}">
        <p14:creationId xmlns:p14="http://schemas.microsoft.com/office/powerpoint/2010/main" val="293728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248" y="696913"/>
            <a:ext cx="3048000" cy="2286000"/>
          </a:xfrm>
        </p:spPr>
      </p:sp>
      <p:sp>
        <p:nvSpPr>
          <p:cNvPr id="3" name="Notes Placeholder 2"/>
          <p:cNvSpPr>
            <a:spLocks noGrp="1"/>
          </p:cNvSpPr>
          <p:nvPr>
            <p:ph type="body" idx="1"/>
          </p:nvPr>
        </p:nvSpPr>
        <p:spPr>
          <a:xfrm>
            <a:off x="701040" y="3200400"/>
            <a:ext cx="5608320" cy="4183380"/>
          </a:xfrm>
        </p:spPr>
        <p:txBody>
          <a:bodyPr/>
          <a:lstStyle/>
          <a:p>
            <a:r>
              <a:rPr lang="en-CA" sz="1100" kern="1200" dirty="0" smtClean="0">
                <a:solidFill>
                  <a:schemeClr val="tx1"/>
                </a:solidFill>
                <a:effectLst/>
                <a:latin typeface="+mn-lt"/>
                <a:ea typeface="+mn-ea"/>
                <a:cs typeface="+mn-cs"/>
              </a:rPr>
              <a:t>As mentioned before, alcohol is a drug and can cause harm to our bodies.</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CA" sz="1100" kern="1200" dirty="0" smtClean="0">
                <a:solidFill>
                  <a:schemeClr val="tx1"/>
                </a:solidFill>
                <a:effectLst/>
                <a:latin typeface="+mn-lt"/>
                <a:ea typeface="+mn-ea"/>
                <a:cs typeface="+mn-cs"/>
              </a:rPr>
              <a:t>Alcohol is a carcinogen. It can cause cancer. Alcohol has been linked to 7 different types of cancer including breast and liver cancers.</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CA" sz="1100" kern="1200" dirty="0" smtClean="0">
                <a:solidFill>
                  <a:schemeClr val="tx1"/>
                </a:solidFill>
                <a:effectLst/>
                <a:latin typeface="+mn-lt"/>
                <a:ea typeface="+mn-ea"/>
                <a:cs typeface="+mn-cs"/>
              </a:rPr>
              <a:t>Alcohol is also a teratogen</a:t>
            </a:r>
            <a:r>
              <a:rPr lang="en-US" sz="1100" kern="1200" dirty="0" smtClean="0">
                <a:solidFill>
                  <a:schemeClr val="tx1"/>
                </a:solidFill>
                <a:effectLst/>
                <a:latin typeface="+mn-lt"/>
                <a:ea typeface="+mn-ea"/>
                <a:cs typeface="+mn-cs"/>
              </a:rPr>
              <a:t>. </a:t>
            </a:r>
            <a:r>
              <a:rPr lang="en-CA" sz="1100" kern="1200" dirty="0" smtClean="0">
                <a:solidFill>
                  <a:schemeClr val="tx1"/>
                </a:solidFill>
                <a:effectLst/>
                <a:latin typeface="+mn-lt"/>
                <a:ea typeface="+mn-ea"/>
                <a:cs typeface="+mn-cs"/>
              </a:rPr>
              <a:t>It can harm the cells of a developing fetus (unborn baby). A fetus exposed to alcohol may have birth defects.</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CA" sz="1100" kern="1200" dirty="0" smtClean="0">
                <a:solidFill>
                  <a:schemeClr val="tx1"/>
                </a:solidFill>
                <a:effectLst/>
                <a:latin typeface="+mn-lt"/>
                <a:ea typeface="+mn-ea"/>
                <a:cs typeface="+mn-cs"/>
              </a:rPr>
              <a:t>There is a saying, “What’s your poison?” that is used to ask people what type of alcoholic drink they want. When we think about alcohol’s impact, this question “What’s your poison?” may be pretty truthful.</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When talking about alcohol, it is good to look at both the good and the not so good.</a:t>
            </a:r>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50851DF-7989-4494-9EF4-AD2B49F905AF}" type="slidenum">
              <a:rPr lang="en-US" smtClean="0"/>
              <a:t>5</a:t>
            </a:fld>
            <a:endParaRPr lang="en-US" dirty="0"/>
          </a:p>
        </p:txBody>
      </p:sp>
    </p:spTree>
    <p:extLst>
      <p:ext uri="{BB962C8B-B14F-4D97-AF65-F5344CB8AC3E}">
        <p14:creationId xmlns:p14="http://schemas.microsoft.com/office/powerpoint/2010/main" val="392069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248" y="696913"/>
            <a:ext cx="3048000" cy="2286000"/>
          </a:xfrm>
        </p:spPr>
      </p:sp>
      <p:sp>
        <p:nvSpPr>
          <p:cNvPr id="3" name="Notes Placeholder 2"/>
          <p:cNvSpPr>
            <a:spLocks noGrp="1"/>
          </p:cNvSpPr>
          <p:nvPr>
            <p:ph type="body" idx="1"/>
          </p:nvPr>
        </p:nvSpPr>
        <p:spPr>
          <a:xfrm>
            <a:off x="701040" y="3200400"/>
            <a:ext cx="5608320" cy="4183380"/>
          </a:xfrm>
        </p:spPr>
        <p:txBody>
          <a:bodyPr/>
          <a:lstStyle/>
          <a:p>
            <a:r>
              <a:rPr lang="en-US" sz="1100" kern="1200" dirty="0" smtClean="0">
                <a:solidFill>
                  <a:schemeClr val="tx1"/>
                </a:solidFill>
                <a:effectLst/>
                <a:latin typeface="+mn-lt"/>
                <a:ea typeface="+mn-ea"/>
                <a:cs typeface="+mn-cs"/>
              </a:rPr>
              <a:t>First, we will look at the perceived benefits (what people may feel are benefits).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People may give these reasons for drinking:</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Forming new friendships and strengthening existing ones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Being social, enjoying and having positive social experiences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Being part of a cultural tradition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Having a positive mood, and having positive mental well-being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Reducing stress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Improving mental health</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Having fun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Celebrating, feeling sophisticated, and feeling good</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Relaxing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Some people think a drink can be good for their health. Evidence suggests that the benefits from drinking alcohol are not relevant for all individuals, at all ages, or in all situations.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For young people, there are no health benefits to using alcohol. The potential health benefits from alcohol do not begin until middle age.</a:t>
            </a:r>
          </a:p>
          <a:p>
            <a:r>
              <a:rPr lang="en-US" sz="11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50851DF-7989-4494-9EF4-AD2B49F905AF}" type="slidenum">
              <a:rPr lang="en-US" smtClean="0"/>
              <a:t>6</a:t>
            </a:fld>
            <a:endParaRPr lang="en-US" dirty="0"/>
          </a:p>
        </p:txBody>
      </p:sp>
    </p:spTree>
    <p:extLst>
      <p:ext uri="{BB962C8B-B14F-4D97-AF65-F5344CB8AC3E}">
        <p14:creationId xmlns:p14="http://schemas.microsoft.com/office/powerpoint/2010/main" val="4018069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248" y="696913"/>
            <a:ext cx="3048000" cy="2286000"/>
          </a:xfrm>
        </p:spPr>
      </p:sp>
      <p:sp>
        <p:nvSpPr>
          <p:cNvPr id="3" name="Notes Placeholder 2"/>
          <p:cNvSpPr>
            <a:spLocks noGrp="1"/>
          </p:cNvSpPr>
          <p:nvPr>
            <p:ph type="body" idx="1"/>
          </p:nvPr>
        </p:nvSpPr>
        <p:spPr>
          <a:xfrm>
            <a:off x="701040" y="3200400"/>
            <a:ext cx="5608320" cy="5334000"/>
          </a:xfrm>
        </p:spPr>
        <p:txBody>
          <a:bodyPr/>
          <a:lstStyle/>
          <a:p>
            <a:r>
              <a:rPr lang="en-US" sz="1100" kern="1200" dirty="0" smtClean="0">
                <a:solidFill>
                  <a:schemeClr val="tx1"/>
                </a:solidFill>
                <a:effectLst/>
                <a:latin typeface="+mn-lt"/>
                <a:ea typeface="+mn-ea"/>
                <a:cs typeface="+mn-cs"/>
              </a:rPr>
              <a:t>Now that we have looked at what people may see as benefits of drinking, we will look at harms of alcohol, both immediate and over time. Alcohol-related harms across Canada are on the rise. The risk of an injury grows with every additional drink a person has.</a:t>
            </a:r>
          </a:p>
          <a:p>
            <a:r>
              <a:rPr lang="en-US" sz="1100" kern="1200" dirty="0" smtClean="0">
                <a:solidFill>
                  <a:schemeClr val="tx1"/>
                </a:solidFill>
                <a:effectLst/>
                <a:latin typeface="+mn-lt"/>
                <a:ea typeface="+mn-ea"/>
                <a:cs typeface="+mn-cs"/>
              </a:rPr>
              <a:t> </a:t>
            </a:r>
          </a:p>
          <a:p>
            <a:r>
              <a:rPr lang="en-US" sz="1100" b="1" i="1" kern="1200" dirty="0" smtClean="0">
                <a:solidFill>
                  <a:schemeClr val="tx1"/>
                </a:solidFill>
                <a:effectLst/>
                <a:latin typeface="+mn-lt"/>
                <a:ea typeface="+mn-ea"/>
                <a:cs typeface="+mn-cs"/>
              </a:rPr>
              <a:t>Activity with sticky notes</a:t>
            </a:r>
            <a:r>
              <a:rPr lang="en-US" sz="1100" i="1" kern="1200" dirty="0" smtClean="0">
                <a:solidFill>
                  <a:schemeClr val="tx1"/>
                </a:solidFill>
                <a:effectLst/>
                <a:latin typeface="+mn-lt"/>
                <a:ea typeface="+mn-ea"/>
                <a:cs typeface="+mn-cs"/>
              </a:rPr>
              <a:t>. Ask people to write harms on the notes and place on a specified location. Read the harms participants have given.</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Harms that can happen when drinking are: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Getting drunk, throwing up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Memory loss, blackouts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Alcohol overdose, poisoning, death</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Social/relationship troubles (arguing, fighting)</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Violence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Family problems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Crime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Murder</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Regretful behaviour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Abuse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Car crashes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Unplanned sex</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Unwanted sex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Unprotected sex</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Mental health issues, like addictions, depression, suicide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Injuries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Getting arrested and having legal problems, like DUIs, losing one’s driver’s license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Unplanned pregnancies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Greater risk of getting a sexually transmitted infection from unprotected sex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Using other drugs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In Canada, alcohol is the top risk factor for poor health among Canadians aged 15 to 49 years.</a:t>
            </a:r>
          </a:p>
          <a:p>
            <a:pPr fontAlgn="base"/>
            <a:endParaRPr lang="en-CA" dirty="0"/>
          </a:p>
        </p:txBody>
      </p:sp>
      <p:sp>
        <p:nvSpPr>
          <p:cNvPr id="4" name="Slide Number Placeholder 3"/>
          <p:cNvSpPr>
            <a:spLocks noGrp="1"/>
          </p:cNvSpPr>
          <p:nvPr>
            <p:ph type="sldNum" sz="quarter" idx="10"/>
          </p:nvPr>
        </p:nvSpPr>
        <p:spPr/>
        <p:txBody>
          <a:bodyPr/>
          <a:lstStyle/>
          <a:p>
            <a:fld id="{C50851DF-7989-4494-9EF4-AD2B49F905AF}" type="slidenum">
              <a:rPr lang="en-US" smtClean="0"/>
              <a:t>7</a:t>
            </a:fld>
            <a:endParaRPr lang="en-US" dirty="0"/>
          </a:p>
        </p:txBody>
      </p:sp>
    </p:spTree>
    <p:extLst>
      <p:ext uri="{BB962C8B-B14F-4D97-AF65-F5344CB8AC3E}">
        <p14:creationId xmlns:p14="http://schemas.microsoft.com/office/powerpoint/2010/main" val="3743176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248" y="696913"/>
            <a:ext cx="2621280" cy="1965960"/>
          </a:xfrm>
        </p:spPr>
      </p:sp>
      <p:sp>
        <p:nvSpPr>
          <p:cNvPr id="3" name="Notes Placeholder 2"/>
          <p:cNvSpPr>
            <a:spLocks noGrp="1"/>
          </p:cNvSpPr>
          <p:nvPr>
            <p:ph type="body" idx="1"/>
          </p:nvPr>
        </p:nvSpPr>
        <p:spPr>
          <a:xfrm>
            <a:off x="701040" y="2895600"/>
            <a:ext cx="5608320" cy="4183380"/>
          </a:xfrm>
        </p:spPr>
        <p:txBody>
          <a:bodyPr/>
          <a:lstStyle/>
          <a:p>
            <a:r>
              <a:rPr lang="en-US" sz="1100" kern="1200" dirty="0" smtClean="0">
                <a:solidFill>
                  <a:schemeClr val="tx1"/>
                </a:solidFill>
                <a:effectLst/>
                <a:latin typeface="+mn-lt"/>
                <a:ea typeface="+mn-ea"/>
                <a:cs typeface="+mn-cs"/>
              </a:rPr>
              <a:t>Over time, there can be long-term problems because of drinking.</a:t>
            </a:r>
          </a:p>
          <a:p>
            <a:r>
              <a:rPr lang="en-US" sz="1100" b="1" i="1"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100" b="1" i="1" kern="1200" dirty="0" smtClean="0">
                <a:solidFill>
                  <a:schemeClr val="tx1"/>
                </a:solidFill>
                <a:effectLst/>
                <a:latin typeface="+mn-lt"/>
                <a:ea typeface="+mn-ea"/>
                <a:cs typeface="+mn-cs"/>
              </a:rPr>
              <a:t>Discussion: </a:t>
            </a:r>
            <a:r>
              <a:rPr lang="en-US" sz="1100" i="1" kern="1200" dirty="0" smtClean="0">
                <a:solidFill>
                  <a:schemeClr val="tx1"/>
                </a:solidFill>
                <a:effectLst/>
                <a:latin typeface="+mn-lt"/>
                <a:ea typeface="+mn-ea"/>
                <a:cs typeface="+mn-cs"/>
              </a:rPr>
              <a:t>Brainstorm some of the long-term harms that might happen. Answers might include the following:</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i="1" kern="1200" dirty="0" smtClean="0">
                <a:solidFill>
                  <a:schemeClr val="tx1"/>
                </a:solidFill>
                <a:effectLst/>
                <a:latin typeface="+mn-lt"/>
                <a:ea typeface="+mn-ea"/>
                <a:cs typeface="+mn-cs"/>
              </a:rPr>
              <a:t>Alcohol use disorders</a:t>
            </a:r>
          </a:p>
          <a:p>
            <a:pPr marL="171450" lvl="0" indent="-171450">
              <a:buFont typeface="Arial" panose="020B0604020202020204" pitchFamily="34" charset="0"/>
              <a:buChar char="•"/>
            </a:pPr>
            <a:r>
              <a:rPr lang="en-US" sz="1100" i="1" kern="1200" dirty="0" smtClean="0">
                <a:solidFill>
                  <a:schemeClr val="tx1"/>
                </a:solidFill>
                <a:effectLst/>
                <a:latin typeface="+mn-lt"/>
                <a:ea typeface="+mn-ea"/>
                <a:cs typeface="+mn-cs"/>
              </a:rPr>
              <a:t>Greater risk of several types of cancer </a:t>
            </a:r>
          </a:p>
          <a:p>
            <a:pPr marL="171450" lvl="0" indent="-171450">
              <a:buFont typeface="Arial" panose="020B0604020202020204" pitchFamily="34" charset="0"/>
              <a:buChar char="•"/>
            </a:pPr>
            <a:r>
              <a:rPr lang="en-US" sz="1100" i="1" kern="1200" dirty="0" smtClean="0">
                <a:solidFill>
                  <a:schemeClr val="tx1"/>
                </a:solidFill>
                <a:effectLst/>
                <a:latin typeface="+mn-lt"/>
                <a:ea typeface="+mn-ea"/>
                <a:cs typeface="+mn-cs"/>
              </a:rPr>
              <a:t>Health problems such as diabetes, cirrhosis of the liver, strokes, pancreatitis, and heart problems</a:t>
            </a:r>
          </a:p>
          <a:p>
            <a:pPr marL="171450" lvl="0" indent="-171450">
              <a:buFont typeface="Arial" panose="020B0604020202020204" pitchFamily="34" charset="0"/>
              <a:buChar char="•"/>
            </a:pPr>
            <a:r>
              <a:rPr lang="en-US" sz="1100" i="1" kern="1200" dirty="0" smtClean="0">
                <a:solidFill>
                  <a:schemeClr val="tx1"/>
                </a:solidFill>
                <a:effectLst/>
                <a:latin typeface="+mn-lt"/>
                <a:ea typeface="+mn-ea"/>
                <a:cs typeface="+mn-cs"/>
              </a:rPr>
              <a:t>Liver disease </a:t>
            </a:r>
          </a:p>
          <a:p>
            <a:pPr marL="171450" lvl="0" indent="-171450">
              <a:buFont typeface="Arial" panose="020B0604020202020204" pitchFamily="34" charset="0"/>
              <a:buChar char="•"/>
            </a:pPr>
            <a:r>
              <a:rPr lang="en-US" sz="1100" i="1" kern="1200" dirty="0" smtClean="0">
                <a:solidFill>
                  <a:schemeClr val="tx1"/>
                </a:solidFill>
                <a:effectLst/>
                <a:latin typeface="+mn-lt"/>
                <a:ea typeface="+mn-ea"/>
                <a:cs typeface="+mn-cs"/>
              </a:rPr>
              <a:t>Fetal Alcohol Spectrum Disorder </a:t>
            </a:r>
          </a:p>
          <a:p>
            <a:pPr marL="171450" lvl="0" indent="-171450">
              <a:buFont typeface="Arial" panose="020B0604020202020204" pitchFamily="34" charset="0"/>
              <a:buChar char="•"/>
            </a:pPr>
            <a:r>
              <a:rPr lang="en-US" sz="1100" i="1" kern="1200" dirty="0" smtClean="0">
                <a:solidFill>
                  <a:schemeClr val="tx1"/>
                </a:solidFill>
                <a:effectLst/>
                <a:latin typeface="+mn-lt"/>
                <a:ea typeface="+mn-ea"/>
                <a:cs typeface="+mn-cs"/>
              </a:rPr>
              <a:t>Learning and memory problems leading to dropping out of school, money problems </a:t>
            </a:r>
          </a:p>
          <a:p>
            <a:pPr marL="171450" lvl="0" indent="-171450">
              <a:buFont typeface="Arial" panose="020B0604020202020204" pitchFamily="34" charset="0"/>
              <a:buChar char="•"/>
            </a:pPr>
            <a:r>
              <a:rPr lang="en-US" sz="1100" i="1" kern="1200" dirty="0" smtClean="0">
                <a:solidFill>
                  <a:schemeClr val="tx1"/>
                </a:solidFill>
                <a:effectLst/>
                <a:latin typeface="+mn-lt"/>
                <a:ea typeface="+mn-ea"/>
                <a:cs typeface="+mn-cs"/>
              </a:rPr>
              <a:t>Mental health problems (e.g., depression, anxiety, and suicide) </a:t>
            </a:r>
          </a:p>
          <a:p>
            <a:pPr marL="171450" lvl="0" indent="-171450">
              <a:buFont typeface="Arial" panose="020B0604020202020204" pitchFamily="34" charset="0"/>
              <a:buChar char="•"/>
            </a:pPr>
            <a:r>
              <a:rPr lang="en-US" sz="1100" i="1" kern="1200" dirty="0" smtClean="0">
                <a:solidFill>
                  <a:schemeClr val="tx1"/>
                </a:solidFill>
                <a:effectLst/>
                <a:latin typeface="+mn-lt"/>
                <a:ea typeface="+mn-ea"/>
                <a:cs typeface="+mn-cs"/>
              </a:rPr>
              <a:t>Social, school, work, and money problems (e.g., family problems, work problems from poor attendance or poor performance, unemployment, failing or quitting school) </a:t>
            </a: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Trouble getting pregnant – infertility (unable to have a baby)</a:t>
            </a:r>
            <a:endParaRPr lang="en-US" sz="1100" i="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Weakened immune system (get sick more often)  </a:t>
            </a:r>
            <a:endParaRPr lang="en-US" sz="1100" i="1"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One of the long-term harms from drinking alcohol during pregnancy can be for the child, who can experience life-long problems with their brain and body, known as FASD.</a:t>
            </a:r>
          </a:p>
          <a:p>
            <a:r>
              <a:rPr lang="en-US" sz="11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851DF-7989-4494-9EF4-AD2B49F905AF}" type="slidenum">
              <a:rPr lang="en-US" smtClean="0"/>
              <a:t>8</a:t>
            </a:fld>
            <a:endParaRPr lang="en-US" dirty="0"/>
          </a:p>
        </p:txBody>
      </p:sp>
    </p:spTree>
    <p:extLst>
      <p:ext uri="{BB962C8B-B14F-4D97-AF65-F5344CB8AC3E}">
        <p14:creationId xmlns:p14="http://schemas.microsoft.com/office/powerpoint/2010/main" val="343426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248" y="696913"/>
            <a:ext cx="3048000" cy="2286000"/>
          </a:xfrm>
          <a:ln>
            <a:noFill/>
          </a:ln>
        </p:spPr>
      </p:sp>
      <p:sp>
        <p:nvSpPr>
          <p:cNvPr id="3" name="Notes Placeholder 2"/>
          <p:cNvSpPr>
            <a:spLocks noGrp="1"/>
          </p:cNvSpPr>
          <p:nvPr>
            <p:ph type="body" idx="1"/>
          </p:nvPr>
        </p:nvSpPr>
        <p:spPr>
          <a:xfrm>
            <a:off x="685800" y="2971800"/>
            <a:ext cx="5608320" cy="5867400"/>
          </a:xfrm>
        </p:spPr>
        <p:txBody>
          <a:bodyPr/>
          <a:lstStyle/>
          <a:p>
            <a:r>
              <a:rPr lang="en-US" sz="1100" b="1" i="1" kern="1200" dirty="0" smtClean="0">
                <a:solidFill>
                  <a:schemeClr val="tx1"/>
                </a:solidFill>
                <a:effectLst/>
                <a:latin typeface="+mn-lt"/>
                <a:ea typeface="+mn-ea"/>
                <a:cs typeface="+mn-cs"/>
              </a:rPr>
              <a:t>Discussion: </a:t>
            </a:r>
            <a:r>
              <a:rPr lang="en-US" sz="1100" i="1" kern="1200" dirty="0" smtClean="0">
                <a:solidFill>
                  <a:schemeClr val="tx1"/>
                </a:solidFill>
                <a:effectLst/>
                <a:latin typeface="+mn-lt"/>
                <a:ea typeface="+mn-ea"/>
                <a:cs typeface="+mn-cs"/>
              </a:rPr>
              <a:t>What is happening in your community with young people and alcohol? Obtain responses from participants.</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In Canada, young people drink alcohol. Many youth start drinking when they are in their teens. In fact, the average age for students to try drinking was 13. In 2016-2017, more than 40% (44%) of students in grades 7 to 12 reported drinking an alcoholic beverage in the past 12 months. That is 2 out of 5 students.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Almost 1 in 4 students had 5 or more drinks on a single occasion. This is risky drinking.</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The average age when students started drinking was 13.</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A Canadian national alcohol use survey showed younger drinkers under-report alcohol use more than older drinkers. Drinking and amount drunk by young people may be higher than the numbers tell us.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It is also good to remember that these statistics also show us that </a:t>
            </a:r>
            <a:r>
              <a:rPr lang="en-US" sz="1100" b="1" kern="1200" dirty="0" smtClean="0">
                <a:solidFill>
                  <a:schemeClr val="tx1"/>
                </a:solidFill>
                <a:effectLst/>
                <a:latin typeface="+mn-lt"/>
                <a:ea typeface="+mn-ea"/>
                <a:cs typeface="+mn-cs"/>
              </a:rPr>
              <a:t>3 </a:t>
            </a:r>
            <a:r>
              <a:rPr lang="en-US" sz="1100" kern="1200" dirty="0" smtClean="0">
                <a:solidFill>
                  <a:schemeClr val="tx1"/>
                </a:solidFill>
                <a:effectLst/>
                <a:latin typeface="+mn-lt"/>
                <a:ea typeface="+mn-ea"/>
                <a:cs typeface="+mn-cs"/>
              </a:rPr>
              <a:t>out of </a:t>
            </a:r>
            <a:r>
              <a:rPr lang="en-US" sz="1100" b="1" kern="1200" dirty="0" smtClean="0">
                <a:solidFill>
                  <a:schemeClr val="tx1"/>
                </a:solidFill>
                <a:effectLst/>
                <a:latin typeface="+mn-lt"/>
                <a:ea typeface="+mn-ea"/>
                <a:cs typeface="+mn-cs"/>
              </a:rPr>
              <a:t>5</a:t>
            </a:r>
            <a:r>
              <a:rPr lang="en-US" sz="1100" kern="1200" dirty="0" smtClean="0">
                <a:solidFill>
                  <a:schemeClr val="tx1"/>
                </a:solidFill>
                <a:effectLst/>
                <a:latin typeface="+mn-lt"/>
                <a:ea typeface="+mn-ea"/>
                <a:cs typeface="+mn-cs"/>
              </a:rPr>
              <a:t> students did </a:t>
            </a:r>
            <a:r>
              <a:rPr lang="en-US" sz="1100" b="1" kern="1200" dirty="0" smtClean="0">
                <a:solidFill>
                  <a:schemeClr val="tx1"/>
                </a:solidFill>
                <a:effectLst/>
                <a:latin typeface="+mn-lt"/>
                <a:ea typeface="+mn-ea"/>
                <a:cs typeface="+mn-cs"/>
              </a:rPr>
              <a:t>not </a:t>
            </a:r>
            <a:r>
              <a:rPr lang="en-US" sz="1100" kern="1200" dirty="0" smtClean="0">
                <a:solidFill>
                  <a:schemeClr val="tx1"/>
                </a:solidFill>
                <a:effectLst/>
                <a:latin typeface="+mn-lt"/>
                <a:ea typeface="+mn-ea"/>
                <a:cs typeface="+mn-cs"/>
              </a:rPr>
              <a:t>report drinking alcohol in the past 12 months.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Why do young people drink?</a:t>
            </a:r>
          </a:p>
          <a:p>
            <a:r>
              <a:rPr lang="en-US" sz="1100" kern="1200" dirty="0" smtClean="0">
                <a:solidFill>
                  <a:schemeClr val="tx1"/>
                </a:solidFill>
                <a:effectLst/>
                <a:latin typeface="+mn-lt"/>
                <a:ea typeface="+mn-ea"/>
                <a:cs typeface="+mn-cs"/>
              </a:rPr>
              <a:t>They drink for many of the same reasons as adults. Some reasons are: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Having fun</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Feeling good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Being social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Celebrating</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Liking the taste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Drinking games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Easy to get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Coping with stress or pain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Feeling down or sad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Coping with negative situations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Coping with trauma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Discrimination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Having a family history of substance use and/or a mental illness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It is healthier for teens not to drink until they are older. Why is this?</a:t>
            </a:r>
          </a:p>
          <a:p>
            <a:r>
              <a:rPr lang="en-US" sz="1100" kern="1200" dirty="0" smtClean="0">
                <a:solidFill>
                  <a:schemeClr val="tx1"/>
                </a:solidFill>
                <a:effectLst/>
                <a:latin typeface="+mn-lt"/>
                <a:ea typeface="+mn-ea"/>
                <a:cs typeface="+mn-cs"/>
              </a:rPr>
              <a:t> </a:t>
            </a:r>
          </a:p>
          <a:p>
            <a:r>
              <a:rPr lang="en-CA" sz="1100" b="1" i="1" kern="1200" dirty="0" smtClean="0">
                <a:solidFill>
                  <a:schemeClr val="tx1"/>
                </a:solidFill>
                <a:effectLst/>
                <a:latin typeface="+mn-lt"/>
                <a:ea typeface="+mn-ea"/>
                <a:cs typeface="+mn-cs"/>
              </a:rPr>
              <a:t>Activity:</a:t>
            </a:r>
            <a:r>
              <a:rPr lang="en-CA" sz="1100" i="1" kern="1200" dirty="0" smtClean="0">
                <a:solidFill>
                  <a:schemeClr val="tx1"/>
                </a:solidFill>
                <a:effectLst/>
                <a:latin typeface="+mn-lt"/>
                <a:ea typeface="+mn-ea"/>
                <a:cs typeface="+mn-cs"/>
              </a:rPr>
              <a:t> Brainstorm a list of problems teens can have using alcohol. Answers may include: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Problems with family</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Social problems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School – missing classes, lower grades, failure, drop out</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100" i="1" kern="1200" dirty="0" smtClean="0">
                <a:solidFill>
                  <a:schemeClr val="tx1"/>
                </a:solidFill>
                <a:effectLst/>
                <a:latin typeface="+mn-lt"/>
                <a:ea typeface="+mn-ea"/>
                <a:cs typeface="+mn-cs"/>
              </a:rPr>
              <a:t>Physical problems – injuries, hangover, being sick, etc.</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CA" sz="1100" kern="1200" dirty="0" smtClean="0">
                <a:solidFill>
                  <a:schemeClr val="tx1"/>
                </a:solidFill>
                <a:effectLst/>
                <a:latin typeface="+mn-lt"/>
                <a:ea typeface="+mn-ea"/>
                <a:cs typeface="+mn-cs"/>
              </a:rPr>
              <a:t>Alcohol can harm all parts of the developing brain. The human brain continues to mature throughout adolescence and well into a person’s 20s. In particular, the prefrontal cortex of the teen brain is under rapid development. This part of the brain is the control centre for making decisions, understanding and using what we learn, and problem solving. With all the changes happening in the brain during this time, alcohol use can affect brain function, thinking, and behaviour, as well as attention, learning, and memory.</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When people start drinking early, they are more likely to get hurt by their alcohol use than if they wait until they are older. Teens who start to drink at a young age often have a higher chance of developing problems with alcohol, such as becoming dependent or addicted. They can also develop learning and memory problems, and have a higher chance of developing certain chronic diseases.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Problem drinking can happen for many reasons. Some of them are: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Marketing</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How easy it is to get alcohol</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Family relationships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Relationships with peers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Experiences of abuse and trauma</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Lack of stable housing</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Family income</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Too much and risky drinking can affect youth in many ways. This includes the chance of:</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Injury</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Memory loss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Unwanted sex</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Assaults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Suicide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Self-harm</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Alcohol poisoning</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Car crashes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Fights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Arguments with their friends or family members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Having problems with school</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Some subgroups of young people seem to be at a higher risk for substance use and related problems. This includes young people who are: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Homeless and street-involved</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Indigenous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LGBTQ</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In the justice system</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Living with co-occurring mental health problems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Have a history of trauma</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There are influences that can help protect or help build resilience in young people: These include the following:</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Feeling connected to school</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Positive relationships with caring adults inside and outside the family</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Supportive peers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School and community safety</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851DF-7989-4494-9EF4-AD2B49F905AF}" type="slidenum">
              <a:rPr lang="en-US" smtClean="0"/>
              <a:t>9</a:t>
            </a:fld>
            <a:endParaRPr lang="en-US" dirty="0"/>
          </a:p>
        </p:txBody>
      </p:sp>
    </p:spTree>
    <p:extLst>
      <p:ext uri="{BB962C8B-B14F-4D97-AF65-F5344CB8AC3E}">
        <p14:creationId xmlns:p14="http://schemas.microsoft.com/office/powerpoint/2010/main" val="1970295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fld id="{0884A178-A69C-4F32-858F-9F4104E76BCF}" type="datetimeFigureOut">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454A1B-6D49-4F63-A34E-2718FF0E2433}" type="slidenum">
              <a:rPr lang="en-US" smtClean="0"/>
              <a:t>‹#›</a:t>
            </a:fld>
            <a:endParaRPr lang="en-US" dirty="0"/>
          </a:p>
        </p:txBody>
      </p:sp>
      <p:sp>
        <p:nvSpPr>
          <p:cNvPr id="8" name="Title 1"/>
          <p:cNvSpPr>
            <a:spLocks noGrp="1"/>
          </p:cNvSpPr>
          <p:nvPr>
            <p:ph type="title"/>
          </p:nvPr>
        </p:nvSpPr>
        <p:spPr>
          <a:xfrm>
            <a:off x="457200" y="457200"/>
            <a:ext cx="8229600" cy="1143000"/>
          </a:xfrm>
        </p:spPr>
        <p:txBody>
          <a:bodyPr>
            <a:noAutofit/>
          </a:bodyPr>
          <a:lstStyle>
            <a:lvl1pPr>
              <a:defRPr sz="6000" b="1">
                <a:solidFill>
                  <a:srgbClr val="3A2315"/>
                </a:solidFill>
                <a:latin typeface="+mn-lt"/>
              </a:defRPr>
            </a:lvl1pPr>
          </a:lstStyle>
          <a:p>
            <a:r>
              <a:rPr lang="en-US" dirty="0"/>
              <a:t>Click to edit Master title style</a:t>
            </a:r>
          </a:p>
        </p:txBody>
      </p:sp>
      <p:sp>
        <p:nvSpPr>
          <p:cNvPr id="9" name="Content Placeholder 2"/>
          <p:cNvSpPr>
            <a:spLocks noGrp="1"/>
          </p:cNvSpPr>
          <p:nvPr>
            <p:ph idx="1"/>
          </p:nvPr>
        </p:nvSpPr>
        <p:spPr>
          <a:xfrm>
            <a:off x="457200" y="1798637"/>
            <a:ext cx="8229600" cy="4525963"/>
          </a:xfrm>
        </p:spPr>
        <p:txBody>
          <a:bodyPr/>
          <a:lstStyle>
            <a:lvl1pPr>
              <a:defRPr sz="3600">
                <a:solidFill>
                  <a:srgbClr val="3A2315"/>
                </a:solidFill>
              </a:defRPr>
            </a:lvl1pPr>
            <a:lvl2pPr>
              <a:defRPr sz="3200">
                <a:solidFill>
                  <a:srgbClr val="3A2315"/>
                </a:solidFill>
              </a:defRPr>
            </a:lvl2pPr>
            <a:lvl3pPr>
              <a:defRPr sz="2800">
                <a:solidFill>
                  <a:srgbClr val="3A2315"/>
                </a:solidFill>
              </a:defRPr>
            </a:lvl3pPr>
            <a:lvl4pPr>
              <a:defRPr sz="2800">
                <a:solidFill>
                  <a:srgbClr val="3A2315"/>
                </a:solidFill>
              </a:defRPr>
            </a:lvl4pPr>
            <a:lvl5pPr>
              <a:defRPr sz="2800">
                <a:solidFill>
                  <a:srgbClr val="3A231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1452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269C62-C790-4916-818F-DD5E5BCC928C}" type="datetimeFigureOut">
              <a:rPr lang="en-US" smtClean="0"/>
              <a:t>6/9/2020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16B86B-5B83-4F9A-8068-507EFCBD5279}" type="slidenum">
              <a:rPr lang="en-US" smtClean="0"/>
              <a:t>‹#›</a:t>
            </a:fld>
            <a:endParaRPr lang="en-US" dirty="0"/>
          </a:p>
        </p:txBody>
      </p:sp>
    </p:spTree>
    <p:extLst>
      <p:ext uri="{BB962C8B-B14F-4D97-AF65-F5344CB8AC3E}">
        <p14:creationId xmlns:p14="http://schemas.microsoft.com/office/powerpoint/2010/main" val="1967936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269C62-C790-4916-818F-DD5E5BCC928C}" type="datetimeFigureOut">
              <a:rPr lang="en-US" smtClean="0"/>
              <a:t>6/9/2020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16B86B-5B83-4F9A-8068-507EFCBD5279}" type="slidenum">
              <a:rPr lang="en-US" smtClean="0"/>
              <a:t>‹#›</a:t>
            </a:fld>
            <a:endParaRPr lang="en-US" dirty="0"/>
          </a:p>
        </p:txBody>
      </p:sp>
    </p:spTree>
    <p:extLst>
      <p:ext uri="{BB962C8B-B14F-4D97-AF65-F5344CB8AC3E}">
        <p14:creationId xmlns:p14="http://schemas.microsoft.com/office/powerpoint/2010/main" val="1871773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269C62-C790-4916-818F-DD5E5BCC928C}" type="datetimeFigureOut">
              <a:rPr lang="en-US" smtClean="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16B86B-5B83-4F9A-8068-507EFCBD5279}" type="slidenum">
              <a:rPr lang="en-US" smtClean="0"/>
              <a:t>‹#›</a:t>
            </a:fld>
            <a:endParaRPr lang="en-US" dirty="0"/>
          </a:p>
        </p:txBody>
      </p:sp>
    </p:spTree>
    <p:extLst>
      <p:ext uri="{BB962C8B-B14F-4D97-AF65-F5344CB8AC3E}">
        <p14:creationId xmlns:p14="http://schemas.microsoft.com/office/powerpoint/2010/main" val="3833837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269C62-C790-4916-818F-DD5E5BCC928C}" type="datetimeFigureOut">
              <a:rPr lang="en-US" smtClean="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16B86B-5B83-4F9A-8068-507EFCBD5279}" type="slidenum">
              <a:rPr lang="en-US" smtClean="0"/>
              <a:t>‹#›</a:t>
            </a:fld>
            <a:endParaRPr lang="en-US" dirty="0"/>
          </a:p>
        </p:txBody>
      </p:sp>
    </p:spTree>
    <p:extLst>
      <p:ext uri="{BB962C8B-B14F-4D97-AF65-F5344CB8AC3E}">
        <p14:creationId xmlns:p14="http://schemas.microsoft.com/office/powerpoint/2010/main" val="2475252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269C62-C790-4916-818F-DD5E5BCC928C}" type="datetimeFigureOut">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16B86B-5B83-4F9A-8068-507EFCBD5279}" type="slidenum">
              <a:rPr lang="en-US" smtClean="0"/>
              <a:t>‹#›</a:t>
            </a:fld>
            <a:endParaRPr lang="en-US" dirty="0"/>
          </a:p>
        </p:txBody>
      </p:sp>
    </p:spTree>
    <p:extLst>
      <p:ext uri="{BB962C8B-B14F-4D97-AF65-F5344CB8AC3E}">
        <p14:creationId xmlns:p14="http://schemas.microsoft.com/office/powerpoint/2010/main" val="3758390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269C62-C790-4916-818F-DD5E5BCC928C}" type="datetimeFigureOut">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16B86B-5B83-4F9A-8068-507EFCBD5279}" type="slidenum">
              <a:rPr lang="en-US" smtClean="0"/>
              <a:t>‹#›</a:t>
            </a:fld>
            <a:endParaRPr lang="en-US" dirty="0"/>
          </a:p>
        </p:txBody>
      </p:sp>
    </p:spTree>
    <p:extLst>
      <p:ext uri="{BB962C8B-B14F-4D97-AF65-F5344CB8AC3E}">
        <p14:creationId xmlns:p14="http://schemas.microsoft.com/office/powerpoint/2010/main" val="1776705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TOPIC">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7172" y="0"/>
            <a:ext cx="9144000" cy="6858000"/>
          </a:xfrm>
          <a:prstGeom prst="rect">
            <a:avLst/>
          </a:prstGeom>
        </p:spPr>
      </p:pic>
      <p:pic>
        <p:nvPicPr>
          <p:cNvPr id="2050"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90800" y="1600201"/>
            <a:ext cx="6324600" cy="4800599"/>
          </a:xfrm>
        </p:spPr>
        <p:txBody>
          <a:bodyPr anchor="t">
            <a:noAutofit/>
          </a:bodyPr>
          <a:lstStyle>
            <a:lvl1pPr algn="l">
              <a:defRPr sz="6000" b="1" cap="all">
                <a:solidFill>
                  <a:srgbClr val="3A2315"/>
                </a:solidFill>
                <a:latin typeface="+mn-lt"/>
              </a:defRPr>
            </a:lvl1pPr>
          </a:lstStyle>
          <a:p>
            <a:r>
              <a:rPr lang="en-US" dirty="0"/>
              <a:t>Click to edit Master title style</a:t>
            </a:r>
          </a:p>
        </p:txBody>
      </p:sp>
      <p:sp>
        <p:nvSpPr>
          <p:cNvPr id="3" name="Text Placeholder 2"/>
          <p:cNvSpPr>
            <a:spLocks noGrp="1"/>
          </p:cNvSpPr>
          <p:nvPr>
            <p:ph type="body" idx="1" hasCustomPrompt="1"/>
          </p:nvPr>
        </p:nvSpPr>
        <p:spPr>
          <a:xfrm>
            <a:off x="2590800" y="381001"/>
            <a:ext cx="6324600" cy="990600"/>
          </a:xfrm>
        </p:spPr>
        <p:txBody>
          <a:bodyPr anchor="b">
            <a:noAutofit/>
          </a:bodyPr>
          <a:lstStyle>
            <a:lvl1pPr marL="0" indent="0">
              <a:buNone/>
              <a:defRPr sz="4800" b="1">
                <a:solidFill>
                  <a:srgbClr val="3A231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p>
            <a:fld id="{0884A178-A69C-4F32-858F-9F4104E76BCF}" type="datetimeFigureOut">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454A1B-6D49-4F63-A34E-2718FF0E2433}" type="slidenum">
              <a:rPr lang="en-US" smtClean="0"/>
              <a:t>‹#›</a:t>
            </a:fld>
            <a:endParaRPr lang="en-US" dirty="0"/>
          </a:p>
        </p:txBody>
      </p:sp>
      <p:cxnSp>
        <p:nvCxnSpPr>
          <p:cNvPr id="8" name="Straight Connector 7"/>
          <p:cNvCxnSpPr/>
          <p:nvPr userDrawn="1"/>
        </p:nvCxnSpPr>
        <p:spPr>
          <a:xfrm>
            <a:off x="2590800" y="1371600"/>
            <a:ext cx="6400800" cy="0"/>
          </a:xfrm>
          <a:prstGeom prst="line">
            <a:avLst/>
          </a:prstGeom>
          <a:ln>
            <a:solidFill>
              <a:srgbClr val="3A23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950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lvl1pPr>
              <a:defRPr sz="6000" b="1">
                <a:solidFill>
                  <a:srgbClr val="3A2315"/>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884A178-A69C-4F32-858F-9F4104E76BCF}" type="datetimeFigureOut">
              <a:rPr lang="en-US" smtClean="0"/>
              <a:t>6/9/2020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454A1B-6D49-4F63-A34E-2718FF0E2433}" type="slidenum">
              <a:rPr lang="en-US" smtClean="0"/>
              <a:t>‹#›</a:t>
            </a:fld>
            <a:endParaRPr lang="en-US" dirty="0"/>
          </a:p>
        </p:txBody>
      </p:sp>
    </p:spTree>
    <p:extLst>
      <p:ext uri="{BB962C8B-B14F-4D97-AF65-F5344CB8AC3E}">
        <p14:creationId xmlns:p14="http://schemas.microsoft.com/office/powerpoint/2010/main" val="2249767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84A178-A69C-4F32-858F-9F4104E76BCF}" type="datetimeFigureOut">
              <a:rPr lang="en-US" smtClean="0"/>
              <a:t>6/9/2020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454A1B-6D49-4F63-A34E-2718FF0E2433}" type="slidenum">
              <a:rPr lang="en-US" smtClean="0"/>
              <a:t>‹#›</a:t>
            </a:fld>
            <a:endParaRPr lang="en-US" dirty="0"/>
          </a:p>
        </p:txBody>
      </p:sp>
      <p:pic>
        <p:nvPicPr>
          <p:cNvPr id="6146"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730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269C62-C790-4916-818F-DD5E5BCC928C}" type="datetimeFigureOut">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16B86B-5B83-4F9A-8068-507EFCBD5279}" type="slidenum">
              <a:rPr lang="en-US" smtClean="0"/>
              <a:t>‹#›</a:t>
            </a:fld>
            <a:endParaRPr lang="en-US" dirty="0"/>
          </a:p>
        </p:txBody>
      </p:sp>
    </p:spTree>
    <p:extLst>
      <p:ext uri="{BB962C8B-B14F-4D97-AF65-F5344CB8AC3E}">
        <p14:creationId xmlns:p14="http://schemas.microsoft.com/office/powerpoint/2010/main" val="369766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269C62-C790-4916-818F-DD5E5BCC928C}" type="datetimeFigureOut">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16B86B-5B83-4F9A-8068-507EFCBD5279}" type="slidenum">
              <a:rPr lang="en-US" smtClean="0"/>
              <a:t>‹#›</a:t>
            </a:fld>
            <a:endParaRPr lang="en-US" dirty="0"/>
          </a:p>
        </p:txBody>
      </p:sp>
    </p:spTree>
    <p:extLst>
      <p:ext uri="{BB962C8B-B14F-4D97-AF65-F5344CB8AC3E}">
        <p14:creationId xmlns:p14="http://schemas.microsoft.com/office/powerpoint/2010/main" val="1956102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269C62-C790-4916-818F-DD5E5BCC928C}" type="datetimeFigureOut">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16B86B-5B83-4F9A-8068-507EFCBD5279}" type="slidenum">
              <a:rPr lang="en-US" smtClean="0"/>
              <a:t>‹#›</a:t>
            </a:fld>
            <a:endParaRPr lang="en-US" dirty="0"/>
          </a:p>
        </p:txBody>
      </p:sp>
    </p:spTree>
    <p:extLst>
      <p:ext uri="{BB962C8B-B14F-4D97-AF65-F5344CB8AC3E}">
        <p14:creationId xmlns:p14="http://schemas.microsoft.com/office/powerpoint/2010/main" val="92857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269C62-C790-4916-818F-DD5E5BCC928C}" type="datetimeFigureOut">
              <a:rPr lang="en-US" smtClean="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16B86B-5B83-4F9A-8068-507EFCBD5279}" type="slidenum">
              <a:rPr lang="en-US" smtClean="0"/>
              <a:t>‹#›</a:t>
            </a:fld>
            <a:endParaRPr lang="en-US" dirty="0"/>
          </a:p>
        </p:txBody>
      </p:sp>
    </p:spTree>
    <p:extLst>
      <p:ext uri="{BB962C8B-B14F-4D97-AF65-F5344CB8AC3E}">
        <p14:creationId xmlns:p14="http://schemas.microsoft.com/office/powerpoint/2010/main" val="289796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269C62-C790-4916-818F-DD5E5BCC928C}" type="datetimeFigureOut">
              <a:rPr lang="en-US" smtClean="0"/>
              <a:t>6/9/2020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16B86B-5B83-4F9A-8068-507EFCBD5279}" type="slidenum">
              <a:rPr lang="en-US" smtClean="0"/>
              <a:t>‹#›</a:t>
            </a:fld>
            <a:endParaRPr lang="en-US" dirty="0"/>
          </a:p>
        </p:txBody>
      </p:sp>
    </p:spTree>
    <p:extLst>
      <p:ext uri="{BB962C8B-B14F-4D97-AF65-F5344CB8AC3E}">
        <p14:creationId xmlns:p14="http://schemas.microsoft.com/office/powerpoint/2010/main" val="1679999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69C62-C790-4916-818F-DD5E5BCC928C}" type="datetimeFigureOut">
              <a:rPr lang="en-US" smtClean="0"/>
              <a:t>6/9/2020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6B86B-5B83-4F9A-8068-507EFCBD5279}" type="slidenum">
              <a:rPr lang="en-US" smtClean="0"/>
              <a:t>‹#›</a:t>
            </a:fld>
            <a:endParaRPr lang="en-US" dirty="0"/>
          </a:p>
        </p:txBody>
      </p:sp>
    </p:spTree>
    <p:extLst>
      <p:ext uri="{BB962C8B-B14F-4D97-AF65-F5344CB8AC3E}">
        <p14:creationId xmlns:p14="http://schemas.microsoft.com/office/powerpoint/2010/main" val="161895395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www.beachfrontbroll.com/p/food-and-drink.htm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C56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93080" y="5589597"/>
            <a:ext cx="3017520" cy="811203"/>
          </a:xfrm>
          <a:prstGeom prst="rect">
            <a:avLst/>
          </a:prstGeom>
        </p:spPr>
      </p:pic>
      <p:sp>
        <p:nvSpPr>
          <p:cNvPr id="13" name="TextBox 12"/>
          <p:cNvSpPr txBox="1"/>
          <p:nvPr/>
        </p:nvSpPr>
        <p:spPr>
          <a:xfrm>
            <a:off x="744457" y="6139190"/>
            <a:ext cx="4419600" cy="430887"/>
          </a:xfrm>
          <a:prstGeom prst="rect">
            <a:avLst/>
          </a:prstGeom>
          <a:noFill/>
        </p:spPr>
        <p:txBody>
          <a:bodyPr wrap="square" rtlCol="0">
            <a:spAutoFit/>
          </a:bodyPr>
          <a:lstStyle/>
          <a:p>
            <a:r>
              <a:rPr lang="en-US" sz="1100" b="1" dirty="0" smtClean="0">
                <a:solidFill>
                  <a:srgbClr val="EBF1DE"/>
                </a:solidFill>
                <a:latin typeface="Arial" panose="020B0604020202020204" pitchFamily="34" charset="0"/>
                <a:cs typeface="Arial" panose="020B0604020202020204" pitchFamily="34" charset="0"/>
              </a:rPr>
              <a:t>© Copyright 2019, Saskatchewan Prevention Institute</a:t>
            </a:r>
          </a:p>
          <a:p>
            <a:r>
              <a:rPr lang="en-US" sz="1100" b="1" dirty="0" smtClean="0">
                <a:solidFill>
                  <a:srgbClr val="EBF1DE"/>
                </a:solidFill>
                <a:latin typeface="Arial" panose="020B0604020202020204" pitchFamily="34" charset="0"/>
                <a:cs typeface="Arial" panose="020B0604020202020204" pitchFamily="34" charset="0"/>
              </a:rPr>
              <a:t>RESOURCE 3-148                                                09/2019</a:t>
            </a:r>
            <a:endParaRPr lang="en-US" sz="1100" b="1" dirty="0">
              <a:solidFill>
                <a:srgbClr val="EBF1DE"/>
              </a:solidFill>
              <a:latin typeface="Arial" panose="020B0604020202020204" pitchFamily="34" charset="0"/>
              <a:cs typeface="Arial" panose="020B0604020202020204" pitchFamily="34" charset="0"/>
            </a:endParaRPr>
          </a:p>
        </p:txBody>
      </p:sp>
      <p:sp>
        <p:nvSpPr>
          <p:cNvPr id="3" name="TextBox 2"/>
          <p:cNvSpPr txBox="1"/>
          <p:nvPr/>
        </p:nvSpPr>
        <p:spPr>
          <a:xfrm>
            <a:off x="3886200" y="4114800"/>
            <a:ext cx="4876800" cy="1200329"/>
          </a:xfrm>
          <a:prstGeom prst="rect">
            <a:avLst/>
          </a:prstGeom>
          <a:noFill/>
        </p:spPr>
        <p:txBody>
          <a:bodyPr wrap="square" rtlCol="0">
            <a:spAutoFit/>
          </a:bodyPr>
          <a:lstStyle/>
          <a:p>
            <a:r>
              <a:rPr lang="en-US" sz="7200" b="1" dirty="0" smtClean="0">
                <a:solidFill>
                  <a:srgbClr val="EBF1DE"/>
                </a:solidFill>
                <a:latin typeface="Arial" panose="020B0604020202020204" pitchFamily="34" charset="0"/>
                <a:cs typeface="Arial" panose="020B0604020202020204" pitchFamily="34" charset="0"/>
              </a:rPr>
              <a:t>ALCOHOL</a:t>
            </a:r>
            <a:endParaRPr lang="en-US" sz="7200" b="1" dirty="0">
              <a:solidFill>
                <a:srgbClr val="EBF1DE"/>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714" y="633391"/>
            <a:ext cx="5330963" cy="4681738"/>
          </a:xfrm>
          <a:prstGeom prst="rect">
            <a:avLst/>
          </a:prstGeom>
        </p:spPr>
      </p:pic>
      <p:sp>
        <p:nvSpPr>
          <p:cNvPr id="10" name="TextBox 9"/>
          <p:cNvSpPr txBox="1"/>
          <p:nvPr/>
        </p:nvSpPr>
        <p:spPr>
          <a:xfrm>
            <a:off x="5257800" y="3466910"/>
            <a:ext cx="2438400" cy="830997"/>
          </a:xfrm>
          <a:prstGeom prst="rect">
            <a:avLst/>
          </a:prstGeom>
          <a:noFill/>
        </p:spPr>
        <p:txBody>
          <a:bodyPr wrap="square" rtlCol="0">
            <a:spAutoFit/>
          </a:bodyPr>
          <a:lstStyle/>
          <a:p>
            <a:r>
              <a:rPr lang="en-US" sz="4800" b="1" dirty="0" smtClean="0">
                <a:solidFill>
                  <a:srgbClr val="EBF1DE"/>
                </a:solidFill>
                <a:latin typeface="Arial" panose="020B0604020202020204" pitchFamily="34" charset="0"/>
                <a:cs typeface="Arial" panose="020B0604020202020204" pitchFamily="34" charset="0"/>
              </a:rPr>
              <a:t>ABOUT</a:t>
            </a:r>
            <a:endParaRPr lang="en-US" sz="4800" b="1" dirty="0">
              <a:solidFill>
                <a:srgbClr val="EBF1D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131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477962"/>
          </a:xfrm>
        </p:spPr>
        <p:txBody>
          <a:bodyPr>
            <a:noAutofit/>
          </a:bodyPr>
          <a:lstStyle/>
          <a:p>
            <a:r>
              <a:rPr lang="en-CA" sz="4800" dirty="0">
                <a:solidFill>
                  <a:srgbClr val="603813"/>
                </a:solidFill>
                <a:latin typeface="Arial" panose="020B0604020202020204" pitchFamily="34" charset="0"/>
                <a:cs typeface="Arial" panose="020B0604020202020204" pitchFamily="34" charset="0"/>
              </a:rPr>
              <a:t>What is a standard drink?</a:t>
            </a:r>
          </a:p>
        </p:txBody>
      </p:sp>
      <p:sp>
        <p:nvSpPr>
          <p:cNvPr id="6" name="TextBox 5">
            <a:extLst>
              <a:ext uri="{FF2B5EF4-FFF2-40B4-BE49-F238E27FC236}">
                <a16:creationId xmlns:a16="http://schemas.microsoft.com/office/drawing/2014/main" xmlns="" id="{A249BA6D-2F6B-46BB-B587-9A95052F36F0}"/>
              </a:ext>
            </a:extLst>
          </p:cNvPr>
          <p:cNvSpPr txBox="1"/>
          <p:nvPr/>
        </p:nvSpPr>
        <p:spPr>
          <a:xfrm>
            <a:off x="1466850" y="5493830"/>
            <a:ext cx="6019800" cy="230832"/>
          </a:xfrm>
          <a:prstGeom prst="rect">
            <a:avLst/>
          </a:prstGeom>
          <a:noFill/>
        </p:spPr>
        <p:txBody>
          <a:bodyPr wrap="square" rtlCol="0">
            <a:spAutoFit/>
          </a:bodyPr>
          <a:lstStyle/>
          <a:p>
            <a:r>
              <a:rPr lang="en-CA" sz="900" dirty="0">
                <a:hlinkClick r:id="rId3" tooltip="http://www.beachfrontbroll.com/p/food-and-drink.html"/>
              </a:rPr>
              <a:t>This Photo</a:t>
            </a:r>
            <a:r>
              <a:rPr lang="en-CA" sz="900" dirty="0"/>
              <a:t> by Unknown Author is licensed under </a:t>
            </a:r>
            <a:r>
              <a:rPr lang="en-CA" sz="900" dirty="0">
                <a:hlinkClick r:id="rId4" tooltip="https://creativecommons.org/licenses/by/3.0/"/>
              </a:rPr>
              <a:t>CC BY</a:t>
            </a:r>
            <a:endParaRPr lang="en-CA" sz="900" dirty="0"/>
          </a:p>
        </p:txBody>
      </p:sp>
      <p:pic>
        <p:nvPicPr>
          <p:cNvPr id="7" name="Picture 6">
            <a:extLst>
              <a:ext uri="{FF2B5EF4-FFF2-40B4-BE49-F238E27FC236}">
                <a16:creationId xmlns:a16="http://schemas.microsoft.com/office/drawing/2014/main" xmlns="" id="{821BA487-E6B3-43D9-B3C7-FF2BAF36F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705" y="1752600"/>
            <a:ext cx="7268589" cy="4686954"/>
          </a:xfrm>
          <a:prstGeom prst="rect">
            <a:avLst/>
          </a:prstGeom>
          <a:ln>
            <a:noFill/>
          </a:ln>
          <a:effectLst/>
        </p:spPr>
      </p:pic>
    </p:spTree>
    <p:extLst>
      <p:ext uri="{BB962C8B-B14F-4D97-AF65-F5344CB8AC3E}">
        <p14:creationId xmlns:p14="http://schemas.microsoft.com/office/powerpoint/2010/main" val="292750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C56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86200" y="1600200"/>
            <a:ext cx="4724400" cy="3657600"/>
          </a:xfrm>
        </p:spPr>
        <p:txBody>
          <a:bodyPr>
            <a:noAutofit/>
          </a:bodyPr>
          <a:lstStyle/>
          <a:p>
            <a:r>
              <a:rPr lang="en-US" sz="4000" dirty="0">
                <a:solidFill>
                  <a:srgbClr val="EBF1DE"/>
                </a:solidFill>
                <a:latin typeface="Arial" panose="020B0604020202020204" pitchFamily="34" charset="0"/>
                <a:cs typeface="Arial" panose="020B0604020202020204" pitchFamily="34" charset="0"/>
              </a:rPr>
              <a:t>Canada’s </a:t>
            </a:r>
            <a:br>
              <a:rPr lang="en-US" sz="4000" dirty="0">
                <a:solidFill>
                  <a:srgbClr val="EBF1DE"/>
                </a:solidFill>
                <a:latin typeface="Arial" panose="020B0604020202020204" pitchFamily="34" charset="0"/>
                <a:cs typeface="Arial" panose="020B0604020202020204" pitchFamily="34" charset="0"/>
              </a:rPr>
            </a:br>
            <a:r>
              <a:rPr lang="en-US" sz="4000" dirty="0">
                <a:solidFill>
                  <a:srgbClr val="EBF1DE"/>
                </a:solidFill>
                <a:latin typeface="Arial" panose="020B0604020202020204" pitchFamily="34" charset="0"/>
                <a:cs typeface="Arial" panose="020B0604020202020204" pitchFamily="34" charset="0"/>
              </a:rPr>
              <a:t>Low-Risk Alcohol Drinking Guidelines</a:t>
            </a:r>
          </a:p>
        </p:txBody>
      </p:sp>
      <p:pic>
        <p:nvPicPr>
          <p:cNvPr id="4" name="Content Placeholder 3"/>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990600" y="533400"/>
            <a:ext cx="2535295" cy="5736609"/>
          </a:xfrm>
          <a:prstGeom prst="rect">
            <a:avLst/>
          </a:prstGeom>
          <a:ln w="38100" cap="sq">
            <a:solidFill>
              <a:srgbClr val="EBF1DE"/>
            </a:solidFill>
            <a:prstDash val="solid"/>
            <a:miter lim="800000"/>
          </a:ln>
          <a:effectLst/>
        </p:spPr>
      </p:pic>
    </p:spTree>
    <p:extLst>
      <p:ext uri="{BB962C8B-B14F-4D97-AF65-F5344CB8AC3E}">
        <p14:creationId xmlns:p14="http://schemas.microsoft.com/office/powerpoint/2010/main" val="38259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 calcmode="lin" valueType="num">
                                      <p:cBhvr>
                                        <p:cTn id="9" dur="1500" fill="hold"/>
                                        <p:tgtEl>
                                          <p:spTgt spid="4"/>
                                        </p:tgtEl>
                                        <p:attrNameLst>
                                          <p:attrName>style.rotation</p:attrName>
                                        </p:attrNameLst>
                                      </p:cBhvr>
                                      <p:tavLst>
                                        <p:tav tm="0">
                                          <p:val>
                                            <p:fltVal val="90"/>
                                          </p:val>
                                        </p:tav>
                                        <p:tav tm="100000">
                                          <p:val>
                                            <p:fltVal val="0"/>
                                          </p:val>
                                        </p:tav>
                                      </p:tavLst>
                                    </p:anim>
                                    <p:animEffect transition="in" filter="fade">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4534"/>
            <a:ext cx="9144000" cy="5080436"/>
          </a:xfrm>
          <a:prstGeom prst="rect">
            <a:avLst/>
          </a:prstGeom>
        </p:spPr>
      </p:pic>
      <p:sp>
        <p:nvSpPr>
          <p:cNvPr id="2" name="Title 1">
            <a:extLst>
              <a:ext uri="{FF2B5EF4-FFF2-40B4-BE49-F238E27FC236}">
                <a16:creationId xmlns:a16="http://schemas.microsoft.com/office/drawing/2014/main" xmlns="" id="{0580C47D-DB1D-4877-A735-F5476BB734D6}"/>
              </a:ext>
            </a:extLst>
          </p:cNvPr>
          <p:cNvSpPr>
            <a:spLocks noGrp="1"/>
          </p:cNvSpPr>
          <p:nvPr>
            <p:ph type="title"/>
          </p:nvPr>
        </p:nvSpPr>
        <p:spPr>
          <a:xfrm>
            <a:off x="457200" y="5029200"/>
            <a:ext cx="8229600" cy="1828800"/>
          </a:xfrm>
        </p:spPr>
        <p:txBody>
          <a:bodyPr/>
          <a:lstStyle/>
          <a:p>
            <a:r>
              <a:rPr lang="en-CA" sz="4000" dirty="0">
                <a:solidFill>
                  <a:srgbClr val="603813"/>
                </a:solidFill>
                <a:latin typeface="Arial" panose="020B0604020202020204" pitchFamily="34" charset="0"/>
                <a:cs typeface="Arial" panose="020B0604020202020204" pitchFamily="34" charset="0"/>
              </a:rPr>
              <a:t>Why are the amounts different for women?</a:t>
            </a:r>
          </a:p>
        </p:txBody>
      </p:sp>
    </p:spTree>
    <p:extLst>
      <p:ext uri="{BB962C8B-B14F-4D97-AF65-F5344CB8AC3E}">
        <p14:creationId xmlns:p14="http://schemas.microsoft.com/office/powerpoint/2010/main" val="40492292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CDB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8600" y="457200"/>
            <a:ext cx="8610600" cy="1600200"/>
          </a:xfrm>
        </p:spPr>
        <p:txBody>
          <a:bodyPr>
            <a:noAutofit/>
          </a:bodyPr>
          <a:lstStyle/>
          <a:p>
            <a:r>
              <a:rPr lang="en-CA" sz="4000" dirty="0">
                <a:solidFill>
                  <a:srgbClr val="EBF1DE"/>
                </a:solidFill>
                <a:latin typeface="Arial" panose="020B0604020202020204" pitchFamily="34" charset="0"/>
                <a:cs typeface="Arial" panose="020B0604020202020204" pitchFamily="34" charset="0"/>
              </a:rPr>
              <a:t>Range of Drinking Patterns</a:t>
            </a:r>
          </a:p>
        </p:txBody>
      </p:sp>
      <p:sp>
        <p:nvSpPr>
          <p:cNvPr id="4" name="Content Placeholder 3"/>
          <p:cNvSpPr>
            <a:spLocks noGrp="1"/>
          </p:cNvSpPr>
          <p:nvPr>
            <p:ph idx="1"/>
          </p:nvPr>
        </p:nvSpPr>
        <p:spPr>
          <a:xfrm>
            <a:off x="990600" y="1905000"/>
            <a:ext cx="3733800" cy="4343400"/>
          </a:xfrm>
        </p:spPr>
        <p:txBody>
          <a:bodyPr>
            <a:normAutofit/>
          </a:bodyPr>
          <a:lstStyle/>
          <a:p>
            <a:pPr>
              <a:lnSpc>
                <a:spcPct val="114000"/>
              </a:lnSpc>
            </a:pPr>
            <a:r>
              <a:rPr lang="en-CA" dirty="0">
                <a:solidFill>
                  <a:srgbClr val="603813"/>
                </a:solidFill>
                <a:latin typeface="Arial" panose="020B0604020202020204" pitchFamily="34" charset="0"/>
                <a:cs typeface="Arial" panose="020B0604020202020204" pitchFamily="34" charset="0"/>
              </a:rPr>
              <a:t>Non-drinker</a:t>
            </a:r>
          </a:p>
          <a:p>
            <a:pPr>
              <a:lnSpc>
                <a:spcPct val="114000"/>
              </a:lnSpc>
            </a:pPr>
            <a:r>
              <a:rPr lang="en-CA" dirty="0">
                <a:solidFill>
                  <a:srgbClr val="603813"/>
                </a:solidFill>
                <a:latin typeface="Arial" panose="020B0604020202020204" pitchFamily="34" charset="0"/>
                <a:cs typeface="Arial" panose="020B0604020202020204" pitchFamily="34" charset="0"/>
              </a:rPr>
              <a:t>Social drinker</a:t>
            </a:r>
          </a:p>
          <a:p>
            <a:pPr>
              <a:lnSpc>
                <a:spcPct val="114000"/>
              </a:lnSpc>
            </a:pPr>
            <a:r>
              <a:rPr lang="en-CA" dirty="0" smtClean="0">
                <a:solidFill>
                  <a:srgbClr val="603813"/>
                </a:solidFill>
                <a:latin typeface="Arial" panose="020B0604020202020204" pitchFamily="34" charset="0"/>
                <a:cs typeface="Arial" panose="020B0604020202020204" pitchFamily="34" charset="0"/>
              </a:rPr>
              <a:t>Habitual</a:t>
            </a:r>
            <a:endParaRPr lang="en-CA" dirty="0">
              <a:solidFill>
                <a:srgbClr val="603813"/>
              </a:solidFill>
              <a:latin typeface="Arial" panose="020B0604020202020204" pitchFamily="34" charset="0"/>
              <a:cs typeface="Arial" panose="020B0604020202020204" pitchFamily="34" charset="0"/>
            </a:endParaRPr>
          </a:p>
          <a:p>
            <a:pPr>
              <a:lnSpc>
                <a:spcPct val="114000"/>
              </a:lnSpc>
            </a:pPr>
            <a:r>
              <a:rPr lang="en-CA" dirty="0">
                <a:solidFill>
                  <a:srgbClr val="603813"/>
                </a:solidFill>
                <a:latin typeface="Arial" panose="020B0604020202020204" pitchFamily="34" charset="0"/>
                <a:cs typeface="Arial" panose="020B0604020202020204" pitchFamily="34" charset="0"/>
              </a:rPr>
              <a:t>Elevated or</a:t>
            </a:r>
            <a:br>
              <a:rPr lang="en-CA" dirty="0">
                <a:solidFill>
                  <a:srgbClr val="603813"/>
                </a:solidFill>
                <a:latin typeface="Arial" panose="020B0604020202020204" pitchFamily="34" charset="0"/>
                <a:cs typeface="Arial" panose="020B0604020202020204" pitchFamily="34" charset="0"/>
              </a:rPr>
            </a:br>
            <a:r>
              <a:rPr lang="en-CA" dirty="0" smtClean="0">
                <a:solidFill>
                  <a:srgbClr val="603813"/>
                </a:solidFill>
                <a:latin typeface="Arial" panose="020B0604020202020204" pitchFamily="34" charset="0"/>
                <a:cs typeface="Arial" panose="020B0604020202020204" pitchFamily="34" charset="0"/>
              </a:rPr>
              <a:t>risky </a:t>
            </a:r>
            <a:r>
              <a:rPr lang="en-CA" dirty="0">
                <a:solidFill>
                  <a:srgbClr val="603813"/>
                </a:solidFill>
                <a:latin typeface="Arial" panose="020B0604020202020204" pitchFamily="34" charset="0"/>
                <a:cs typeface="Arial" panose="020B0604020202020204" pitchFamily="34" charset="0"/>
              </a:rPr>
              <a:t>drinking</a:t>
            </a:r>
          </a:p>
        </p:txBody>
      </p:sp>
      <p:sp>
        <p:nvSpPr>
          <p:cNvPr id="5" name="Content Placeholder 3"/>
          <p:cNvSpPr txBox="1">
            <a:spLocks/>
          </p:cNvSpPr>
          <p:nvPr/>
        </p:nvSpPr>
        <p:spPr>
          <a:xfrm>
            <a:off x="4724400" y="1905000"/>
            <a:ext cx="3657600" cy="434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600" kern="1200">
                <a:solidFill>
                  <a:srgbClr val="3A2315"/>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rgbClr val="3A2315"/>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rgbClr val="3A2315"/>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rgbClr val="3A2315"/>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rgbClr val="3A231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4000"/>
              </a:lnSpc>
            </a:pPr>
            <a:r>
              <a:rPr lang="en-CA" dirty="0">
                <a:solidFill>
                  <a:srgbClr val="603813"/>
                </a:solidFill>
                <a:latin typeface="Arial" panose="020B0604020202020204" pitchFamily="34" charset="0"/>
                <a:cs typeface="Arial" panose="020B0604020202020204" pitchFamily="34" charset="0"/>
              </a:rPr>
              <a:t>Alcohol abuse</a:t>
            </a:r>
          </a:p>
          <a:p>
            <a:pPr>
              <a:lnSpc>
                <a:spcPct val="114000"/>
              </a:lnSpc>
            </a:pPr>
            <a:r>
              <a:rPr lang="en-CA" dirty="0">
                <a:solidFill>
                  <a:srgbClr val="603813"/>
                </a:solidFill>
                <a:latin typeface="Arial" panose="020B0604020202020204" pitchFamily="34" charset="0"/>
                <a:cs typeface="Arial" panose="020B0604020202020204" pitchFamily="34" charset="0"/>
              </a:rPr>
              <a:t>Alcohol dependence</a:t>
            </a:r>
          </a:p>
          <a:p>
            <a:pPr>
              <a:lnSpc>
                <a:spcPct val="114000"/>
              </a:lnSpc>
            </a:pPr>
            <a:r>
              <a:rPr lang="en-CA" dirty="0" smtClean="0">
                <a:solidFill>
                  <a:srgbClr val="603813"/>
                </a:solidFill>
                <a:latin typeface="Arial" panose="020B0604020202020204" pitchFamily="34" charset="0"/>
                <a:cs typeface="Arial" panose="020B0604020202020204" pitchFamily="34" charset="0"/>
              </a:rPr>
              <a:t>Substance use disorder</a:t>
            </a:r>
            <a:endParaRPr lang="en-US" dirty="0">
              <a:solidFill>
                <a:srgbClr val="60381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3166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C56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050" y="533400"/>
            <a:ext cx="9163050" cy="1295400"/>
          </a:xfrm>
        </p:spPr>
        <p:txBody>
          <a:bodyPr>
            <a:noAutofit/>
          </a:bodyPr>
          <a:lstStyle/>
          <a:p>
            <a:r>
              <a:rPr lang="en-CA" sz="4000" b="1" dirty="0">
                <a:solidFill>
                  <a:srgbClr val="EBF1DE"/>
                </a:solidFill>
                <a:latin typeface="Arial" panose="020B0604020202020204" pitchFamily="34" charset="0"/>
                <a:cs typeface="Arial" panose="020B0604020202020204" pitchFamily="34" charset="0"/>
              </a:rPr>
              <a:t>What is </a:t>
            </a:r>
            <a:r>
              <a:rPr lang="en-CA" sz="4000" b="1" dirty="0" smtClean="0">
                <a:solidFill>
                  <a:srgbClr val="EBF1DE"/>
                </a:solidFill>
                <a:latin typeface="Arial" panose="020B0604020202020204" pitchFamily="34" charset="0"/>
                <a:cs typeface="Arial" panose="020B0604020202020204" pitchFamily="34" charset="0"/>
              </a:rPr>
              <a:t>risky drinking</a:t>
            </a:r>
            <a:r>
              <a:rPr lang="en-CA" sz="4000" b="1" dirty="0">
                <a:solidFill>
                  <a:srgbClr val="EBF1DE"/>
                </a:solidFill>
                <a:latin typeface="Arial" panose="020B0604020202020204" pitchFamily="34" charset="0"/>
                <a:cs typeface="Arial" panose="020B0604020202020204" pitchFamily="34" charset="0"/>
              </a:rPr>
              <a:t>?</a:t>
            </a:r>
          </a:p>
        </p:txBody>
      </p:sp>
      <p:sp>
        <p:nvSpPr>
          <p:cNvPr id="7" name="Title 1"/>
          <p:cNvSpPr txBox="1">
            <a:spLocks/>
          </p:cNvSpPr>
          <p:nvPr/>
        </p:nvSpPr>
        <p:spPr>
          <a:xfrm>
            <a:off x="1524000" y="5029200"/>
            <a:ext cx="2209800" cy="1295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b="1" dirty="0" smtClean="0">
                <a:solidFill>
                  <a:srgbClr val="EBF1DE"/>
                </a:solidFill>
                <a:latin typeface="Arial" panose="020B0604020202020204" pitchFamily="34" charset="0"/>
                <a:cs typeface="Arial" panose="020B0604020202020204" pitchFamily="34" charset="0"/>
              </a:rPr>
              <a:t>Women</a:t>
            </a:r>
            <a:endParaRPr lang="en-CA" sz="4000" b="1" dirty="0">
              <a:solidFill>
                <a:srgbClr val="EBF1DE"/>
              </a:solidFill>
              <a:latin typeface="Arial" panose="020B0604020202020204" pitchFamily="34" charset="0"/>
              <a:cs typeface="Arial" panose="020B0604020202020204" pitchFamily="34" charset="0"/>
            </a:endParaRPr>
          </a:p>
        </p:txBody>
      </p:sp>
      <p:sp>
        <p:nvSpPr>
          <p:cNvPr id="8" name="Title 1"/>
          <p:cNvSpPr txBox="1">
            <a:spLocks/>
          </p:cNvSpPr>
          <p:nvPr/>
        </p:nvSpPr>
        <p:spPr>
          <a:xfrm>
            <a:off x="5562600" y="5029200"/>
            <a:ext cx="2133600" cy="1295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b="1" dirty="0" smtClean="0">
                <a:solidFill>
                  <a:srgbClr val="EBF1DE"/>
                </a:solidFill>
                <a:latin typeface="Arial" panose="020B0604020202020204" pitchFamily="34" charset="0"/>
                <a:cs typeface="Arial" panose="020B0604020202020204" pitchFamily="34" charset="0"/>
              </a:rPr>
              <a:t>Men</a:t>
            </a:r>
            <a:endParaRPr lang="en-CA" sz="4000" b="1" dirty="0">
              <a:solidFill>
                <a:srgbClr val="EBF1DE"/>
              </a:solidFill>
              <a:latin typeface="Arial" panose="020B0604020202020204" pitchFamily="34" charset="0"/>
              <a:cs typeface="Arial" panose="020B0604020202020204" pitchFamily="34" charset="0"/>
            </a:endParaRPr>
          </a:p>
        </p:txBody>
      </p:sp>
      <p:sp>
        <p:nvSpPr>
          <p:cNvPr id="9" name="Title 1"/>
          <p:cNvSpPr txBox="1">
            <a:spLocks/>
          </p:cNvSpPr>
          <p:nvPr/>
        </p:nvSpPr>
        <p:spPr>
          <a:xfrm>
            <a:off x="1066800" y="1524000"/>
            <a:ext cx="2667000" cy="3886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0000" b="1" dirty="0" smtClean="0">
                <a:solidFill>
                  <a:srgbClr val="EBF1DE"/>
                </a:solidFill>
                <a:latin typeface="Arial" panose="020B0604020202020204" pitchFamily="34" charset="0"/>
                <a:cs typeface="Arial" panose="020B0604020202020204" pitchFamily="34" charset="0"/>
              </a:rPr>
              <a:t>4</a:t>
            </a:r>
            <a:endParaRPr lang="en-CA" sz="30000" b="1" dirty="0">
              <a:solidFill>
                <a:srgbClr val="EBF1DE"/>
              </a:solidFill>
              <a:latin typeface="Arial" panose="020B0604020202020204" pitchFamily="34" charset="0"/>
              <a:cs typeface="Arial" panose="020B0604020202020204" pitchFamily="34" charset="0"/>
            </a:endParaRPr>
          </a:p>
        </p:txBody>
      </p:sp>
      <p:sp>
        <p:nvSpPr>
          <p:cNvPr id="10" name="Title 1"/>
          <p:cNvSpPr txBox="1">
            <a:spLocks/>
          </p:cNvSpPr>
          <p:nvPr/>
        </p:nvSpPr>
        <p:spPr>
          <a:xfrm>
            <a:off x="5257800" y="1676400"/>
            <a:ext cx="2667000" cy="3886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0000" b="1" dirty="0" smtClean="0">
                <a:solidFill>
                  <a:srgbClr val="EBF1DE"/>
                </a:solidFill>
                <a:latin typeface="Arial" panose="020B0604020202020204" pitchFamily="34" charset="0"/>
                <a:cs typeface="Arial" panose="020B0604020202020204" pitchFamily="34" charset="0"/>
              </a:rPr>
              <a:t>5</a:t>
            </a:r>
            <a:endParaRPr lang="en-CA" sz="30000" b="1" dirty="0">
              <a:solidFill>
                <a:srgbClr val="EBF1D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0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C56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4000" b="1" dirty="0">
                <a:solidFill>
                  <a:srgbClr val="EBF1DE"/>
                </a:solidFill>
                <a:latin typeface="Arial" panose="020B0604020202020204" pitchFamily="34" charset="0"/>
                <a:cs typeface="Arial" panose="020B0604020202020204" pitchFamily="34" charset="0"/>
              </a:rPr>
              <a:t>Safer Drinking Tips</a:t>
            </a:r>
          </a:p>
        </p:txBody>
      </p:sp>
      <p:sp>
        <p:nvSpPr>
          <p:cNvPr id="3" name="Content Placeholder 2"/>
          <p:cNvSpPr>
            <a:spLocks noGrp="1"/>
          </p:cNvSpPr>
          <p:nvPr>
            <p:ph idx="1"/>
          </p:nvPr>
        </p:nvSpPr>
        <p:spPr>
          <a:xfrm>
            <a:off x="1295400" y="1524001"/>
            <a:ext cx="6858000" cy="3428999"/>
          </a:xfrm>
        </p:spPr>
        <p:txBody>
          <a:bodyPr>
            <a:normAutofit fontScale="92500"/>
          </a:bodyPr>
          <a:lstStyle/>
          <a:p>
            <a:r>
              <a:rPr lang="en-US" sz="3700" dirty="0">
                <a:solidFill>
                  <a:srgbClr val="EBF1DE"/>
                </a:solidFill>
                <a:latin typeface="Arial" panose="020B0604020202020204" pitchFamily="34" charset="0"/>
                <a:cs typeface="Arial" panose="020B0604020202020204" pitchFamily="34" charset="0"/>
              </a:rPr>
              <a:t>Stay within your limits</a:t>
            </a:r>
          </a:p>
          <a:p>
            <a:r>
              <a:rPr lang="en-US" sz="3700" dirty="0">
                <a:solidFill>
                  <a:srgbClr val="EBF1DE"/>
                </a:solidFill>
                <a:latin typeface="Arial" panose="020B0604020202020204" pitchFamily="34" charset="0"/>
                <a:cs typeface="Arial" panose="020B0604020202020204" pitchFamily="34" charset="0"/>
              </a:rPr>
              <a:t>Drink slowly</a:t>
            </a:r>
          </a:p>
          <a:p>
            <a:r>
              <a:rPr lang="en-US" sz="3700" dirty="0">
                <a:solidFill>
                  <a:srgbClr val="EBF1DE"/>
                </a:solidFill>
                <a:latin typeface="Arial" panose="020B0604020202020204" pitchFamily="34" charset="0"/>
                <a:cs typeface="Arial" panose="020B0604020202020204" pitchFamily="34" charset="0"/>
              </a:rPr>
              <a:t>Have non-alcoholic beverages between drinks with alcohol</a:t>
            </a:r>
          </a:p>
          <a:p>
            <a:r>
              <a:rPr lang="en-US" sz="3700" dirty="0">
                <a:solidFill>
                  <a:srgbClr val="EBF1DE"/>
                </a:solidFill>
                <a:latin typeface="Arial" panose="020B0604020202020204" pitchFamily="34" charset="0"/>
                <a:cs typeface="Arial" panose="020B0604020202020204" pitchFamily="34" charset="0"/>
              </a:rPr>
              <a:t>Eat food</a:t>
            </a:r>
          </a:p>
          <a:p>
            <a:endParaRPr lang="en-US" dirty="0"/>
          </a:p>
        </p:txBody>
      </p:sp>
      <p:pic>
        <p:nvPicPr>
          <p:cNvPr id="2051" name="Picture 3" descr="C:\Users\PamB.PREVENT\AppData\Local\Microsoft\Windows\INetCache\IE\M2TEI4ML\USDA_dinner_cropped[1].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126480" y="4727008"/>
            <a:ext cx="3017520" cy="213099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56" name="Picture 8" descr="C:\Users\PamB.PREVENT\AppData\Local\Microsoft\Windows\INetCache\IE\M2TEI4ML\5-1-800x532[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71800" y="4729737"/>
            <a:ext cx="3200400" cy="212826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4729737"/>
            <a:ext cx="3195268" cy="2130552"/>
          </a:xfrm>
          <a:prstGeom prst="rect">
            <a:avLst/>
          </a:prstGeom>
          <a:effectLst>
            <a:softEdge rad="317500"/>
          </a:effectLst>
        </p:spPr>
      </p:pic>
    </p:spTree>
    <p:extLst>
      <p:ext uri="{BB962C8B-B14F-4D97-AF65-F5344CB8AC3E}">
        <p14:creationId xmlns:p14="http://schemas.microsoft.com/office/powerpoint/2010/main" val="3412199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
            <a:ext cx="9144000" cy="6883686"/>
          </a:xfrm>
          <a:prstGeom prst="rect">
            <a:avLst/>
          </a:prstGeom>
        </p:spPr>
      </p:pic>
      <p:sp>
        <p:nvSpPr>
          <p:cNvPr id="2" name="Title 1"/>
          <p:cNvSpPr>
            <a:spLocks noGrp="1"/>
          </p:cNvSpPr>
          <p:nvPr>
            <p:ph type="title"/>
          </p:nvPr>
        </p:nvSpPr>
        <p:spPr>
          <a:xfrm>
            <a:off x="457200" y="762000"/>
            <a:ext cx="8229600" cy="1981200"/>
          </a:xfrm>
        </p:spPr>
        <p:txBody>
          <a:bodyPr>
            <a:noAutofit/>
          </a:bodyPr>
          <a:lstStyle/>
          <a:p>
            <a:r>
              <a:rPr lang="en-US" sz="4000" b="1" dirty="0">
                <a:solidFill>
                  <a:srgbClr val="EBF1DE"/>
                </a:solidFill>
                <a:latin typeface="Arial" panose="020B0604020202020204" pitchFamily="34" charset="0"/>
                <a:cs typeface="Arial" panose="020B0604020202020204" pitchFamily="34" charset="0"/>
              </a:rPr>
              <a:t>What have you heard about alcohol and sex?</a:t>
            </a:r>
          </a:p>
        </p:txBody>
      </p:sp>
    </p:spTree>
    <p:extLst>
      <p:ext uri="{BB962C8B-B14F-4D97-AF65-F5344CB8AC3E}">
        <p14:creationId xmlns:p14="http://schemas.microsoft.com/office/powerpoint/2010/main" val="37554974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itle 1"/>
          <p:cNvSpPr>
            <a:spLocks noGrp="1"/>
          </p:cNvSpPr>
          <p:nvPr>
            <p:ph type="title"/>
          </p:nvPr>
        </p:nvSpPr>
        <p:spPr>
          <a:xfrm>
            <a:off x="-18197" y="5109624"/>
            <a:ext cx="9162197" cy="1748376"/>
          </a:xfrm>
        </p:spPr>
        <p:txBody>
          <a:bodyPr>
            <a:noAutofit/>
          </a:bodyPr>
          <a:lstStyle/>
          <a:p>
            <a:r>
              <a:rPr lang="en-US" sz="4000" b="1" dirty="0" smtClean="0">
                <a:solidFill>
                  <a:srgbClr val="603813"/>
                </a:solidFill>
                <a:latin typeface="Arial" panose="020B0604020202020204" pitchFamily="34" charset="0"/>
                <a:cs typeface="Arial" panose="020B0604020202020204" pitchFamily="34" charset="0"/>
              </a:rPr>
              <a:t>Men and Alcohol</a:t>
            </a:r>
            <a:endParaRPr lang="en-US" sz="4000" b="1" dirty="0">
              <a:solidFill>
                <a:srgbClr val="603813"/>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5109624"/>
          </a:xfrm>
          <a:prstGeom prst="rect">
            <a:avLst/>
          </a:prstGeom>
        </p:spPr>
      </p:pic>
    </p:spTree>
    <p:extLst>
      <p:ext uri="{BB962C8B-B14F-4D97-AF65-F5344CB8AC3E}">
        <p14:creationId xmlns:p14="http://schemas.microsoft.com/office/powerpoint/2010/main" val="1021196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0" y="-25610"/>
            <a:ext cx="9144000" cy="6883610"/>
          </a:xfrm>
          <a:effectLst/>
        </p:spPr>
      </p:pic>
      <p:sp>
        <p:nvSpPr>
          <p:cNvPr id="66562" name="Title 1"/>
          <p:cNvSpPr>
            <a:spLocks noGrp="1"/>
          </p:cNvSpPr>
          <p:nvPr>
            <p:ph type="title"/>
          </p:nvPr>
        </p:nvSpPr>
        <p:spPr>
          <a:xfrm>
            <a:off x="-18197" y="4648200"/>
            <a:ext cx="9162197" cy="1752600"/>
          </a:xfrm>
        </p:spPr>
        <p:txBody>
          <a:bodyPr>
            <a:noAutofit/>
          </a:bodyPr>
          <a:lstStyle/>
          <a:p>
            <a:r>
              <a:rPr lang="en-US" sz="4000" b="1" dirty="0">
                <a:solidFill>
                  <a:srgbClr val="EBF1DE"/>
                </a:solidFill>
                <a:latin typeface="Arial" panose="020B0604020202020204" pitchFamily="34" charset="0"/>
                <a:cs typeface="Arial" panose="020B0604020202020204" pitchFamily="34" charset="0"/>
              </a:rPr>
              <a:t>More women and </a:t>
            </a:r>
            <a:r>
              <a:rPr lang="en-US" sz="4000" b="1" dirty="0" smtClean="0">
                <a:solidFill>
                  <a:srgbClr val="EBF1DE"/>
                </a:solidFill>
                <a:latin typeface="Arial" panose="020B0604020202020204" pitchFamily="34" charset="0"/>
                <a:cs typeface="Arial" panose="020B0604020202020204" pitchFamily="34" charset="0"/>
              </a:rPr>
              <a:t/>
            </a:r>
            <a:br>
              <a:rPr lang="en-US" sz="4000" b="1" dirty="0" smtClean="0">
                <a:solidFill>
                  <a:srgbClr val="EBF1DE"/>
                </a:solidFill>
                <a:latin typeface="Arial" panose="020B0604020202020204" pitchFamily="34" charset="0"/>
                <a:cs typeface="Arial" panose="020B0604020202020204" pitchFamily="34" charset="0"/>
              </a:rPr>
            </a:br>
            <a:r>
              <a:rPr lang="en-US" sz="4000" b="1" dirty="0" smtClean="0">
                <a:solidFill>
                  <a:srgbClr val="EBF1DE"/>
                </a:solidFill>
                <a:latin typeface="Arial" panose="020B0604020202020204" pitchFamily="34" charset="0"/>
                <a:cs typeface="Arial" panose="020B0604020202020204" pitchFamily="34" charset="0"/>
              </a:rPr>
              <a:t>girls are </a:t>
            </a:r>
            <a:r>
              <a:rPr lang="en-US" sz="4000" b="1" dirty="0">
                <a:solidFill>
                  <a:srgbClr val="EBF1DE"/>
                </a:solidFill>
                <a:latin typeface="Arial" panose="020B0604020202020204" pitchFamily="34" charset="0"/>
                <a:cs typeface="Arial" panose="020B0604020202020204" pitchFamily="34" charset="0"/>
              </a:rPr>
              <a:t>drinking.</a:t>
            </a:r>
          </a:p>
        </p:txBody>
      </p:sp>
    </p:spTree>
    <p:extLst>
      <p:ext uri="{BB962C8B-B14F-4D97-AF65-F5344CB8AC3E}">
        <p14:creationId xmlns:p14="http://schemas.microsoft.com/office/powerpoint/2010/main" val="659247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
            <a:ext cx="9144000" cy="6871657"/>
          </a:xfrm>
          <a:prstGeom prst="rect">
            <a:avLst/>
          </a:prstGeom>
        </p:spPr>
      </p:pic>
      <p:sp>
        <p:nvSpPr>
          <p:cNvPr id="2" name="Title 1"/>
          <p:cNvSpPr>
            <a:spLocks noGrp="1"/>
          </p:cNvSpPr>
          <p:nvPr>
            <p:ph type="title"/>
          </p:nvPr>
        </p:nvSpPr>
        <p:spPr>
          <a:xfrm>
            <a:off x="952500" y="5257800"/>
            <a:ext cx="7239000" cy="1524000"/>
          </a:xfrm>
        </p:spPr>
        <p:txBody>
          <a:bodyPr>
            <a:normAutofit/>
          </a:bodyPr>
          <a:lstStyle/>
          <a:p>
            <a:r>
              <a:rPr lang="en-CA" sz="4000" b="1" dirty="0">
                <a:solidFill>
                  <a:srgbClr val="EBF1DE"/>
                </a:solidFill>
                <a:latin typeface="Arial" panose="020B0604020202020204" pitchFamily="34" charset="0"/>
                <a:cs typeface="Arial" panose="020B0604020202020204" pitchFamily="34" charset="0"/>
              </a:rPr>
              <a:t>Alcohol in the Media</a:t>
            </a:r>
          </a:p>
        </p:txBody>
      </p:sp>
    </p:spTree>
    <p:extLst>
      <p:ext uri="{BB962C8B-B14F-4D97-AF65-F5344CB8AC3E}">
        <p14:creationId xmlns:p14="http://schemas.microsoft.com/office/powerpoint/2010/main" val="3867474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C56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56657"/>
              </a:solidFill>
            </a:endParaRPr>
          </a:p>
        </p:txBody>
      </p:sp>
      <p:sp>
        <p:nvSpPr>
          <p:cNvPr id="2" name="Title 1"/>
          <p:cNvSpPr>
            <a:spLocks noGrp="1"/>
          </p:cNvSpPr>
          <p:nvPr>
            <p:ph type="title"/>
          </p:nvPr>
        </p:nvSpPr>
        <p:spPr>
          <a:xfrm>
            <a:off x="4572000" y="2286000"/>
            <a:ext cx="3505200" cy="3136395"/>
          </a:xfrm>
        </p:spPr>
        <p:txBody>
          <a:bodyPr>
            <a:normAutofit/>
          </a:bodyPr>
          <a:lstStyle/>
          <a:p>
            <a:r>
              <a:rPr lang="en-US" sz="5400" dirty="0" smtClean="0">
                <a:solidFill>
                  <a:srgbClr val="EBF1DE"/>
                </a:solidFill>
                <a:latin typeface="Arial" panose="020B0604020202020204" pitchFamily="34" charset="0"/>
                <a:cs typeface="Arial" panose="020B0604020202020204" pitchFamily="34" charset="0"/>
              </a:rPr>
              <a:t>Why</a:t>
            </a:r>
            <a:br>
              <a:rPr lang="en-US" sz="5400" dirty="0" smtClean="0">
                <a:solidFill>
                  <a:srgbClr val="EBF1DE"/>
                </a:solidFill>
                <a:latin typeface="Arial" panose="020B0604020202020204" pitchFamily="34" charset="0"/>
                <a:cs typeface="Arial" panose="020B0604020202020204" pitchFamily="34" charset="0"/>
              </a:rPr>
            </a:br>
            <a:r>
              <a:rPr lang="en-US" sz="5400" dirty="0" smtClean="0">
                <a:solidFill>
                  <a:srgbClr val="EBF1DE"/>
                </a:solidFill>
                <a:latin typeface="Arial" panose="020B0604020202020204" pitchFamily="34" charset="0"/>
                <a:cs typeface="Arial" panose="020B0604020202020204" pitchFamily="34" charset="0"/>
              </a:rPr>
              <a:t>talk about alcohol?</a:t>
            </a:r>
            <a:endParaRPr lang="en-US" sz="5400" dirty="0">
              <a:solidFill>
                <a:srgbClr val="EBF1DE"/>
              </a:solidFill>
              <a:latin typeface="Arial" panose="020B0604020202020204" pitchFamily="34" charset="0"/>
              <a:cs typeface="Arial" panose="020B0604020202020204" pitchFamily="34" charset="0"/>
            </a:endParaRPr>
          </a:p>
        </p:txBody>
      </p:sp>
      <p:pic>
        <p:nvPicPr>
          <p:cNvPr id="1026" name="Picture 2" descr="C:\Users\PamB.PREVENT\AppData\Local\Microsoft\Windows\INetCache\IE\1JLCVB3S\Question_mark_3d[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14614" y="838200"/>
            <a:ext cx="2834640" cy="548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0195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2161"/>
            <a:ext cx="9144000" cy="6870161"/>
          </a:xfrm>
          <a:prstGeom prst="rect">
            <a:avLst/>
          </a:prstGeom>
        </p:spPr>
      </p:pic>
      <p:sp>
        <p:nvSpPr>
          <p:cNvPr id="2" name="Title 1"/>
          <p:cNvSpPr>
            <a:spLocks noGrp="1"/>
          </p:cNvSpPr>
          <p:nvPr>
            <p:ph type="title"/>
          </p:nvPr>
        </p:nvSpPr>
        <p:spPr>
          <a:xfrm>
            <a:off x="4724400" y="914400"/>
            <a:ext cx="3810000" cy="4876800"/>
          </a:xfrm>
        </p:spPr>
        <p:txBody>
          <a:bodyPr>
            <a:normAutofit/>
          </a:bodyPr>
          <a:lstStyle/>
          <a:p>
            <a:r>
              <a:rPr lang="en-US" sz="4000" b="1" dirty="0">
                <a:solidFill>
                  <a:srgbClr val="EBF1DE"/>
                </a:solidFill>
                <a:latin typeface="Arial" panose="020B0604020202020204" pitchFamily="34" charset="0"/>
                <a:cs typeface="Arial" panose="020B0604020202020204" pitchFamily="34" charset="0"/>
              </a:rPr>
              <a:t>What have you heard about alcohol and pregnancy?</a:t>
            </a:r>
          </a:p>
        </p:txBody>
      </p:sp>
    </p:spTree>
    <p:extLst>
      <p:ext uri="{BB962C8B-B14F-4D97-AF65-F5344CB8AC3E}">
        <p14:creationId xmlns:p14="http://schemas.microsoft.com/office/powerpoint/2010/main" val="37017438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Users\PamB.PREVENT\AppData\Local\Microsoft\Windows\INetCache\IE\1JLCVB3S\k-145-chim-00046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093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800600"/>
            <a:ext cx="9144000" cy="2105034"/>
          </a:xfrm>
          <a:prstGeom prst="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4905300"/>
            <a:ext cx="8229600" cy="1876500"/>
          </a:xfrm>
          <a:noFill/>
          <a:effectLst/>
        </p:spPr>
        <p:txBody>
          <a:bodyPr>
            <a:noAutofit/>
          </a:bodyPr>
          <a:lstStyle/>
          <a:p>
            <a:r>
              <a:rPr lang="en-US" sz="4000" dirty="0">
                <a:solidFill>
                  <a:srgbClr val="EBF1DE"/>
                </a:solidFill>
                <a:latin typeface="Arial" panose="020B0604020202020204" pitchFamily="34" charset="0"/>
                <a:cs typeface="Arial" panose="020B0604020202020204" pitchFamily="34" charset="0"/>
              </a:rPr>
              <a:t>Reasons </a:t>
            </a:r>
            <a:r>
              <a:rPr lang="en-US" sz="4000" dirty="0" smtClean="0">
                <a:solidFill>
                  <a:srgbClr val="EBF1DE"/>
                </a:solidFill>
                <a:latin typeface="Arial" panose="020B0604020202020204" pitchFamily="34" charset="0"/>
                <a:cs typeface="Arial" panose="020B0604020202020204" pitchFamily="34" charset="0"/>
              </a:rPr>
              <a:t>Women Might Drink </a:t>
            </a:r>
            <a:r>
              <a:rPr lang="en-US" sz="4000" dirty="0">
                <a:solidFill>
                  <a:srgbClr val="EBF1DE"/>
                </a:solidFill>
                <a:latin typeface="Arial" panose="020B0604020202020204" pitchFamily="34" charset="0"/>
                <a:cs typeface="Arial" panose="020B0604020202020204" pitchFamily="34" charset="0"/>
              </a:rPr>
              <a:t>when they are </a:t>
            </a:r>
            <a:r>
              <a:rPr lang="en-US" sz="4000" dirty="0" smtClean="0">
                <a:solidFill>
                  <a:srgbClr val="EBF1DE"/>
                </a:solidFill>
                <a:latin typeface="Arial" panose="020B0604020202020204" pitchFamily="34" charset="0"/>
                <a:cs typeface="Arial" panose="020B0604020202020204" pitchFamily="34" charset="0"/>
              </a:rPr>
              <a:t>Pregnant</a:t>
            </a:r>
            <a:endParaRPr lang="en-US" sz="4000" b="1" dirty="0">
              <a:solidFill>
                <a:srgbClr val="EBF1D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998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C56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56657"/>
              </a:solidFill>
            </a:endParaRPr>
          </a:p>
        </p:txBody>
      </p:sp>
      <p:sp>
        <p:nvSpPr>
          <p:cNvPr id="2" name="Title 1"/>
          <p:cNvSpPr>
            <a:spLocks noGrp="1"/>
          </p:cNvSpPr>
          <p:nvPr>
            <p:ph type="title"/>
          </p:nvPr>
        </p:nvSpPr>
        <p:spPr>
          <a:xfrm>
            <a:off x="4038600" y="0"/>
            <a:ext cx="4648200" cy="6858000"/>
          </a:xfrm>
        </p:spPr>
        <p:txBody>
          <a:bodyPr>
            <a:noAutofit/>
          </a:bodyPr>
          <a:lstStyle/>
          <a:p>
            <a:pPr algn="l"/>
            <a:r>
              <a:rPr lang="en-CA" sz="4000" dirty="0">
                <a:solidFill>
                  <a:srgbClr val="EBF1DE"/>
                </a:solidFill>
                <a:latin typeface="Arial" panose="020B0604020202020204" pitchFamily="34" charset="0"/>
                <a:cs typeface="Arial" panose="020B0604020202020204" pitchFamily="34" charset="0"/>
              </a:rPr>
              <a:t>Zero alcohol is safest when </a:t>
            </a:r>
            <a:r>
              <a:rPr lang="en-CA" sz="4000" dirty="0" smtClean="0">
                <a:solidFill>
                  <a:srgbClr val="EBF1DE"/>
                </a:solidFill>
                <a:latin typeface="Arial" panose="020B0604020202020204" pitchFamily="34" charset="0"/>
                <a:cs typeface="Arial" panose="020B0604020202020204" pitchFamily="34" charset="0"/>
              </a:rPr>
              <a:t>trying to get </a:t>
            </a:r>
            <a:r>
              <a:rPr lang="en-CA" sz="4000" dirty="0">
                <a:solidFill>
                  <a:srgbClr val="EBF1DE"/>
                </a:solidFill>
                <a:latin typeface="Arial" panose="020B0604020202020204" pitchFamily="34" charset="0"/>
                <a:cs typeface="Arial" panose="020B0604020202020204" pitchFamily="34" charset="0"/>
              </a:rPr>
              <a:t>pregnant and </a:t>
            </a:r>
            <a:r>
              <a:rPr lang="en-CA" sz="4000" dirty="0" smtClean="0">
                <a:solidFill>
                  <a:srgbClr val="EBF1DE"/>
                </a:solidFill>
                <a:latin typeface="Arial" panose="020B0604020202020204" pitchFamily="34" charset="0"/>
                <a:cs typeface="Arial" panose="020B0604020202020204" pitchFamily="34" charset="0"/>
              </a:rPr>
              <a:t>when pregnant</a:t>
            </a:r>
            <a:r>
              <a:rPr lang="en-CA" sz="4000" dirty="0">
                <a:solidFill>
                  <a:srgbClr val="EBF1DE"/>
                </a:solidFill>
                <a:latin typeface="Arial" panose="020B0604020202020204" pitchFamily="34" charset="0"/>
                <a:cs typeface="Arial" panose="020B0604020202020204" pitchFamily="34" charset="0"/>
              </a:rPr>
              <a:t>.</a:t>
            </a:r>
          </a:p>
        </p:txBody>
      </p:sp>
      <p:sp>
        <p:nvSpPr>
          <p:cNvPr id="6" name="Rectangle 5"/>
          <p:cNvSpPr/>
          <p:nvPr/>
        </p:nvSpPr>
        <p:spPr>
          <a:xfrm>
            <a:off x="762000" y="15922"/>
            <a:ext cx="3429000" cy="6247864"/>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0" b="1" cap="all" spc="0" dirty="0" smtClean="0">
                <a:ln w="0">
                  <a:solidFill>
                    <a:srgbClr val="603813"/>
                  </a:solidFill>
                </a:ln>
                <a:solidFill>
                  <a:srgbClr val="E8CEBE"/>
                </a:solidFill>
                <a:effectLst>
                  <a:reflection blurRad="12700" stA="50000" endPos="50000" dist="5000" dir="5400000" sy="-100000" rotWithShape="0"/>
                </a:effectLst>
              </a:rPr>
              <a:t>0</a:t>
            </a:r>
            <a:endParaRPr lang="en-US" sz="40000" b="1" cap="all" spc="0" dirty="0">
              <a:ln w="0">
                <a:solidFill>
                  <a:srgbClr val="603813"/>
                </a:solidFill>
              </a:ln>
              <a:solidFill>
                <a:srgbClr val="E8CEBE"/>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1176791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C56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56657"/>
              </a:solidFill>
            </a:endParaRPr>
          </a:p>
        </p:txBody>
      </p:sp>
      <p:sp>
        <p:nvSpPr>
          <p:cNvPr id="5" name="Title 4"/>
          <p:cNvSpPr>
            <a:spLocks noGrp="1"/>
          </p:cNvSpPr>
          <p:nvPr>
            <p:ph type="title"/>
          </p:nvPr>
        </p:nvSpPr>
        <p:spPr>
          <a:xfrm>
            <a:off x="457200" y="2179638"/>
            <a:ext cx="8229600" cy="2468562"/>
          </a:xfrm>
        </p:spPr>
        <p:txBody>
          <a:bodyPr>
            <a:noAutofit/>
          </a:bodyPr>
          <a:lstStyle/>
          <a:p>
            <a:r>
              <a:rPr lang="en-US" sz="4800" b="1" dirty="0">
                <a:solidFill>
                  <a:srgbClr val="EBF1DE"/>
                </a:solidFill>
                <a:latin typeface="Arial" panose="020B0604020202020204" pitchFamily="34" charset="0"/>
                <a:cs typeface="Arial" panose="020B0604020202020204" pitchFamily="34" charset="0"/>
              </a:rPr>
              <a:t>What is happening </a:t>
            </a:r>
            <a:br>
              <a:rPr lang="en-US" sz="4800" b="1" dirty="0">
                <a:solidFill>
                  <a:srgbClr val="EBF1DE"/>
                </a:solidFill>
                <a:latin typeface="Arial" panose="020B0604020202020204" pitchFamily="34" charset="0"/>
                <a:cs typeface="Arial" panose="020B0604020202020204" pitchFamily="34" charset="0"/>
              </a:rPr>
            </a:br>
            <a:r>
              <a:rPr lang="en-US" sz="4800" b="1" dirty="0">
                <a:solidFill>
                  <a:srgbClr val="EBF1DE"/>
                </a:solidFill>
                <a:latin typeface="Arial" panose="020B0604020202020204" pitchFamily="34" charset="0"/>
                <a:cs typeface="Arial" panose="020B0604020202020204" pitchFamily="34" charset="0"/>
              </a:rPr>
              <a:t>with alcohol </a:t>
            </a:r>
            <a:r>
              <a:rPr lang="en-US" sz="4800" b="1" dirty="0" smtClean="0">
                <a:solidFill>
                  <a:srgbClr val="EBF1DE"/>
                </a:solidFill>
                <a:latin typeface="Arial" panose="020B0604020202020204" pitchFamily="34" charset="0"/>
                <a:cs typeface="Arial" panose="020B0604020202020204" pitchFamily="34" charset="0"/>
              </a:rPr>
              <a:t>in your</a:t>
            </a:r>
            <a:br>
              <a:rPr lang="en-US" sz="4800" b="1" dirty="0" smtClean="0">
                <a:solidFill>
                  <a:srgbClr val="EBF1DE"/>
                </a:solidFill>
                <a:latin typeface="Arial" panose="020B0604020202020204" pitchFamily="34" charset="0"/>
                <a:cs typeface="Arial" panose="020B0604020202020204" pitchFamily="34" charset="0"/>
              </a:rPr>
            </a:br>
            <a:r>
              <a:rPr lang="en-US" sz="4800" b="1" dirty="0" smtClean="0">
                <a:solidFill>
                  <a:srgbClr val="EBF1DE"/>
                </a:solidFill>
                <a:latin typeface="Arial" panose="020B0604020202020204" pitchFamily="34" charset="0"/>
                <a:cs typeface="Arial" panose="020B0604020202020204" pitchFamily="34" charset="0"/>
              </a:rPr>
              <a:t>community?</a:t>
            </a:r>
            <a:endParaRPr lang="en-US" sz="4800" b="1" dirty="0">
              <a:solidFill>
                <a:srgbClr val="EBF1D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7265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CDB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idx="4294967295"/>
          </p:nvPr>
        </p:nvSpPr>
        <p:spPr>
          <a:xfrm>
            <a:off x="0" y="1600200"/>
            <a:ext cx="8229600" cy="4525963"/>
          </a:xfrm>
        </p:spPr>
        <p:txBody>
          <a:bodyPr>
            <a:normAutofit/>
          </a:bodyPr>
          <a:lstStyle/>
          <a:p>
            <a:endParaRPr lang="en-CA" dirty="0"/>
          </a:p>
          <a:p>
            <a:endParaRPr lang="en-CA" dirty="0"/>
          </a:p>
        </p:txBody>
      </p:sp>
      <p:sp>
        <p:nvSpPr>
          <p:cNvPr id="7" name="Title 1"/>
          <p:cNvSpPr txBox="1">
            <a:spLocks/>
          </p:cNvSpPr>
          <p:nvPr/>
        </p:nvSpPr>
        <p:spPr>
          <a:xfrm>
            <a:off x="-19050" y="457200"/>
            <a:ext cx="9163050" cy="21717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b="1" dirty="0">
                <a:solidFill>
                  <a:srgbClr val="603813"/>
                </a:solidFill>
                <a:latin typeface="Arial" panose="020B0604020202020204" pitchFamily="34" charset="0"/>
                <a:cs typeface="Arial" panose="020B0604020202020204" pitchFamily="34" charset="0"/>
              </a:rPr>
              <a:t>What </a:t>
            </a:r>
            <a:r>
              <a:rPr lang="en-CA" sz="4000" b="1" dirty="0" smtClean="0">
                <a:solidFill>
                  <a:srgbClr val="603813"/>
                </a:solidFill>
                <a:latin typeface="Arial" panose="020B0604020202020204" pitchFamily="34" charset="0"/>
                <a:cs typeface="Arial" panose="020B0604020202020204" pitchFamily="34" charset="0"/>
              </a:rPr>
              <a:t>help is available </a:t>
            </a:r>
            <a:r>
              <a:rPr lang="en-CA" sz="4000" b="1" dirty="0">
                <a:solidFill>
                  <a:srgbClr val="603813"/>
                </a:solidFill>
                <a:latin typeface="Arial" panose="020B0604020202020204" pitchFamily="34" charset="0"/>
                <a:cs typeface="Arial" panose="020B0604020202020204" pitchFamily="34" charset="0"/>
              </a:rPr>
              <a:t>for </a:t>
            </a:r>
            <a:endParaRPr lang="en-CA" sz="4000" b="1" dirty="0" smtClean="0">
              <a:solidFill>
                <a:srgbClr val="603813"/>
              </a:solidFill>
              <a:latin typeface="Arial" panose="020B0604020202020204" pitchFamily="34" charset="0"/>
              <a:cs typeface="Arial" panose="020B0604020202020204" pitchFamily="34" charset="0"/>
            </a:endParaRPr>
          </a:p>
          <a:p>
            <a:r>
              <a:rPr lang="en-CA" sz="4000" b="1" dirty="0" smtClean="0">
                <a:solidFill>
                  <a:srgbClr val="603813"/>
                </a:solidFill>
                <a:latin typeface="Arial" panose="020B0604020202020204" pitchFamily="34" charset="0"/>
                <a:cs typeface="Arial" panose="020B0604020202020204" pitchFamily="34" charset="0"/>
              </a:rPr>
              <a:t>someone who needs </a:t>
            </a:r>
            <a:r>
              <a:rPr lang="en-CA" sz="4000" b="1" dirty="0">
                <a:solidFill>
                  <a:srgbClr val="603813"/>
                </a:solidFill>
                <a:latin typeface="Arial" panose="020B0604020202020204" pitchFamily="34" charset="0"/>
                <a:cs typeface="Arial" panose="020B0604020202020204" pitchFamily="34" charset="0"/>
              </a:rPr>
              <a:t>help </a:t>
            </a:r>
            <a:endParaRPr lang="en-CA" sz="4000" b="1" dirty="0" smtClean="0">
              <a:solidFill>
                <a:srgbClr val="603813"/>
              </a:solidFill>
              <a:latin typeface="Arial" panose="020B0604020202020204" pitchFamily="34" charset="0"/>
              <a:cs typeface="Arial" panose="020B0604020202020204" pitchFamily="34" charset="0"/>
            </a:endParaRPr>
          </a:p>
          <a:p>
            <a:r>
              <a:rPr lang="en-CA" sz="4000" b="1" dirty="0" smtClean="0">
                <a:solidFill>
                  <a:srgbClr val="603813"/>
                </a:solidFill>
                <a:latin typeface="Arial" panose="020B0604020202020204" pitchFamily="34" charset="0"/>
                <a:cs typeface="Arial" panose="020B0604020202020204" pitchFamily="34" charset="0"/>
              </a:rPr>
              <a:t>to reduce </a:t>
            </a:r>
            <a:r>
              <a:rPr lang="en-CA" sz="4000" b="1" dirty="0">
                <a:solidFill>
                  <a:srgbClr val="603813"/>
                </a:solidFill>
                <a:latin typeface="Arial" panose="020B0604020202020204" pitchFamily="34" charset="0"/>
                <a:cs typeface="Arial" panose="020B0604020202020204" pitchFamily="34" charset="0"/>
              </a:rPr>
              <a:t>or stop drinking?</a:t>
            </a:r>
            <a:endParaRPr lang="en-US" sz="4000" b="1" dirty="0">
              <a:solidFill>
                <a:srgbClr val="603813"/>
              </a:solidFill>
              <a:latin typeface="Arial" panose="020B0604020202020204" pitchFamily="34" charset="0"/>
              <a:cs typeface="Arial" panose="020B0604020202020204" pitchFamily="34" charset="0"/>
            </a:endParaRPr>
          </a:p>
        </p:txBody>
      </p:sp>
      <p:sp>
        <p:nvSpPr>
          <p:cNvPr id="2" name="TextBox 1"/>
          <p:cNvSpPr txBox="1"/>
          <p:nvPr/>
        </p:nvSpPr>
        <p:spPr>
          <a:xfrm>
            <a:off x="533400" y="2814459"/>
            <a:ext cx="8229600" cy="3785652"/>
          </a:xfrm>
          <a:prstGeom prst="rect">
            <a:avLst/>
          </a:prstGeom>
          <a:noFill/>
        </p:spPr>
        <p:txBody>
          <a:bodyPr wrap="square" rtlCol="0">
            <a:spAutoFit/>
          </a:bodyPr>
          <a:lstStyle/>
          <a:p>
            <a:pPr algn="ctr"/>
            <a:r>
              <a:rPr lang="en-CA" sz="2800" dirty="0">
                <a:solidFill>
                  <a:srgbClr val="603813"/>
                </a:solidFill>
                <a:latin typeface="Arial" panose="020B0604020202020204" pitchFamily="34" charset="0"/>
                <a:cs typeface="Arial" panose="020B0604020202020204" pitchFamily="34" charset="0"/>
              </a:rPr>
              <a:t>Call </a:t>
            </a:r>
            <a:r>
              <a:rPr lang="en-CA" sz="2800" dirty="0" smtClean="0">
                <a:solidFill>
                  <a:srgbClr val="603813"/>
                </a:solidFill>
                <a:latin typeface="Arial" panose="020B0604020202020204" pitchFamily="34" charset="0"/>
                <a:cs typeface="Arial" panose="020B0604020202020204" pitchFamily="34" charset="0"/>
              </a:rPr>
              <a:t>HealthLine </a:t>
            </a:r>
            <a:r>
              <a:rPr lang="en-CA" sz="3600" b="1" dirty="0">
                <a:solidFill>
                  <a:srgbClr val="603813"/>
                </a:solidFill>
                <a:latin typeface="Arial" panose="020B0604020202020204" pitchFamily="34" charset="0"/>
                <a:cs typeface="Arial" panose="020B0604020202020204" pitchFamily="34" charset="0"/>
              </a:rPr>
              <a:t>811</a:t>
            </a:r>
            <a:r>
              <a:rPr lang="en-CA" sz="2800" dirty="0">
                <a:solidFill>
                  <a:srgbClr val="603813"/>
                </a:solidFill>
                <a:latin typeface="Arial" panose="020B0604020202020204" pitchFamily="34" charset="0"/>
                <a:cs typeface="Arial" panose="020B0604020202020204" pitchFamily="34" charset="0"/>
              </a:rPr>
              <a:t>.</a:t>
            </a:r>
          </a:p>
          <a:p>
            <a:pPr algn="ctr"/>
            <a:endParaRPr lang="en-CA" sz="2800" dirty="0">
              <a:solidFill>
                <a:srgbClr val="603813"/>
              </a:solidFill>
              <a:latin typeface="Arial" panose="020B0604020202020204" pitchFamily="34" charset="0"/>
              <a:cs typeface="Arial" panose="020B0604020202020204" pitchFamily="34" charset="0"/>
            </a:endParaRPr>
          </a:p>
          <a:p>
            <a:pPr algn="ctr"/>
            <a:r>
              <a:rPr lang="en-CA" sz="2800" dirty="0">
                <a:solidFill>
                  <a:srgbClr val="603813"/>
                </a:solidFill>
                <a:latin typeface="Arial" panose="020B0604020202020204" pitchFamily="34" charset="0"/>
                <a:cs typeface="Arial" panose="020B0604020202020204" pitchFamily="34" charset="0"/>
              </a:rPr>
              <a:t>Talk to </a:t>
            </a:r>
            <a:r>
              <a:rPr lang="en-CA" sz="2800" dirty="0" smtClean="0">
                <a:solidFill>
                  <a:srgbClr val="603813"/>
                </a:solidFill>
                <a:latin typeface="Arial" panose="020B0604020202020204" pitchFamily="34" charset="0"/>
                <a:cs typeface="Arial" panose="020B0604020202020204" pitchFamily="34" charset="0"/>
              </a:rPr>
              <a:t>a healthcare </a:t>
            </a:r>
            <a:r>
              <a:rPr lang="en-CA" sz="2800" dirty="0">
                <a:solidFill>
                  <a:srgbClr val="603813"/>
                </a:solidFill>
                <a:latin typeface="Arial" panose="020B0604020202020204" pitchFamily="34" charset="0"/>
                <a:cs typeface="Arial" panose="020B0604020202020204" pitchFamily="34" charset="0"/>
              </a:rPr>
              <a:t>professional </a:t>
            </a:r>
          </a:p>
          <a:p>
            <a:pPr algn="ctr"/>
            <a:r>
              <a:rPr lang="en-CA" sz="2800" dirty="0">
                <a:solidFill>
                  <a:srgbClr val="603813"/>
                </a:solidFill>
                <a:latin typeface="Arial" panose="020B0604020202020204" pitchFamily="34" charset="0"/>
                <a:cs typeface="Arial" panose="020B0604020202020204" pitchFamily="34" charset="0"/>
              </a:rPr>
              <a:t>or addictions services.</a:t>
            </a:r>
          </a:p>
          <a:p>
            <a:pPr algn="ctr"/>
            <a:endParaRPr lang="en-CA" sz="2800" dirty="0">
              <a:solidFill>
                <a:srgbClr val="603813"/>
              </a:solidFill>
              <a:highlight>
                <a:srgbClr val="FFFF00"/>
              </a:highlight>
              <a:latin typeface="Arial" panose="020B0604020202020204" pitchFamily="34" charset="0"/>
              <a:cs typeface="Arial" panose="020B0604020202020204" pitchFamily="34" charset="0"/>
            </a:endParaRPr>
          </a:p>
          <a:p>
            <a:pPr algn="ctr"/>
            <a:r>
              <a:rPr lang="en-CA" sz="2800" dirty="0">
                <a:solidFill>
                  <a:srgbClr val="603813"/>
                </a:solidFill>
                <a:latin typeface="Arial" panose="020B0604020202020204" pitchFamily="34" charset="0"/>
                <a:cs typeface="Arial" panose="020B0604020202020204" pitchFamily="34" charset="0"/>
              </a:rPr>
              <a:t>First Nations and Inuit Hope for Wellness Helpline</a:t>
            </a:r>
            <a:r>
              <a:rPr lang="en-CA" sz="3200" dirty="0">
                <a:solidFill>
                  <a:srgbClr val="603813"/>
                </a:solidFill>
                <a:latin typeface="Arial" panose="020B0604020202020204" pitchFamily="34" charset="0"/>
                <a:cs typeface="Arial" panose="020B0604020202020204" pitchFamily="34" charset="0"/>
              </a:rPr>
              <a:t/>
            </a:r>
            <a:br>
              <a:rPr lang="en-CA" sz="3200" dirty="0">
                <a:solidFill>
                  <a:srgbClr val="603813"/>
                </a:solidFill>
                <a:latin typeface="Arial" panose="020B0604020202020204" pitchFamily="34" charset="0"/>
                <a:cs typeface="Arial" panose="020B0604020202020204" pitchFamily="34" charset="0"/>
              </a:rPr>
            </a:br>
            <a:r>
              <a:rPr lang="en-CA" sz="3600" b="1" dirty="0">
                <a:solidFill>
                  <a:srgbClr val="603813"/>
                </a:solidFill>
                <a:latin typeface="Arial" panose="020B0604020202020204" pitchFamily="34" charset="0"/>
                <a:cs typeface="Arial" panose="020B0604020202020204" pitchFamily="34" charset="0"/>
              </a:rPr>
              <a:t>1-855-242-3310</a:t>
            </a:r>
            <a:r>
              <a:rPr lang="en-CA" sz="3200" b="1" dirty="0">
                <a:solidFill>
                  <a:srgbClr val="603813"/>
                </a:solidFill>
                <a:latin typeface="Arial" panose="020B0604020202020204" pitchFamily="34" charset="0"/>
                <a:cs typeface="Arial" panose="020B0604020202020204" pitchFamily="34" charset="0"/>
              </a:rPr>
              <a:t>‬</a:t>
            </a:r>
            <a:endParaRPr lang="en-CA" sz="2800" b="1" dirty="0">
              <a:solidFill>
                <a:srgbClr val="603813"/>
              </a:solidFill>
              <a:latin typeface="Arial" panose="020B0604020202020204" pitchFamily="34" charset="0"/>
              <a:cs typeface="Arial" panose="020B0604020202020204" pitchFamily="34" charset="0"/>
            </a:endParaRPr>
          </a:p>
          <a:p>
            <a:endParaRPr lang="en-US" sz="2800" dirty="0">
              <a:solidFill>
                <a:srgbClr val="EBF1DE"/>
              </a:solidFill>
            </a:endParaRPr>
          </a:p>
        </p:txBody>
      </p:sp>
    </p:spTree>
    <p:extLst>
      <p:ext uri="{BB962C8B-B14F-4D97-AF65-F5344CB8AC3E}">
        <p14:creationId xmlns:p14="http://schemas.microsoft.com/office/powerpoint/2010/main" val="34513849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CDB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4000" b="1" dirty="0">
                <a:solidFill>
                  <a:srgbClr val="603813"/>
                </a:solidFill>
                <a:latin typeface="Arial" panose="020B0604020202020204" pitchFamily="34" charset="0"/>
                <a:cs typeface="Arial" panose="020B0604020202020204" pitchFamily="34" charset="0"/>
              </a:rPr>
              <a:t>Summary: Alcohol</a:t>
            </a:r>
          </a:p>
        </p:txBody>
      </p:sp>
      <p:sp>
        <p:nvSpPr>
          <p:cNvPr id="3" name="Content Placeholder 2"/>
          <p:cNvSpPr>
            <a:spLocks noGrp="1"/>
          </p:cNvSpPr>
          <p:nvPr>
            <p:ph idx="1"/>
          </p:nvPr>
        </p:nvSpPr>
        <p:spPr>
          <a:xfrm>
            <a:off x="838200" y="1524001"/>
            <a:ext cx="7696200" cy="3733800"/>
          </a:xfrm>
        </p:spPr>
        <p:txBody>
          <a:bodyPr>
            <a:noAutofit/>
          </a:bodyPr>
          <a:lstStyle/>
          <a:p>
            <a:pPr>
              <a:lnSpc>
                <a:spcPct val="114000"/>
              </a:lnSpc>
            </a:pPr>
            <a:r>
              <a:rPr lang="en-US" sz="2800" dirty="0">
                <a:solidFill>
                  <a:srgbClr val="603813"/>
                </a:solidFill>
                <a:latin typeface="Arial" panose="020B0604020202020204" pitchFamily="34" charset="0"/>
                <a:cs typeface="Arial" panose="020B0604020202020204" pitchFamily="34" charset="0"/>
              </a:rPr>
              <a:t>Alcohol is a commonly used drug in Canada.</a:t>
            </a:r>
          </a:p>
          <a:p>
            <a:pPr>
              <a:lnSpc>
                <a:spcPct val="114000"/>
              </a:lnSpc>
            </a:pPr>
            <a:r>
              <a:rPr lang="en-US" sz="2800" dirty="0">
                <a:solidFill>
                  <a:srgbClr val="603813"/>
                </a:solidFill>
                <a:latin typeface="Arial" panose="020B0604020202020204" pitchFamily="34" charset="0"/>
                <a:cs typeface="Arial" panose="020B0604020202020204" pitchFamily="34" charset="0"/>
              </a:rPr>
              <a:t>Alcohol has risks for anyone who </a:t>
            </a:r>
            <a:r>
              <a:rPr lang="en-US" sz="2800" dirty="0" smtClean="0">
                <a:solidFill>
                  <a:srgbClr val="603813"/>
                </a:solidFill>
                <a:latin typeface="Arial" panose="020B0604020202020204" pitchFamily="34" charset="0"/>
                <a:cs typeface="Arial" panose="020B0604020202020204" pitchFamily="34" charset="0"/>
              </a:rPr>
              <a:t>drinks</a:t>
            </a:r>
            <a:r>
              <a:rPr lang="en-US" sz="2800" dirty="0">
                <a:solidFill>
                  <a:srgbClr val="603813"/>
                </a:solidFill>
                <a:latin typeface="Arial" panose="020B0604020202020204" pitchFamily="34" charset="0"/>
                <a:cs typeface="Arial" panose="020B0604020202020204" pitchFamily="34" charset="0"/>
              </a:rPr>
              <a:t>.</a:t>
            </a:r>
          </a:p>
          <a:p>
            <a:pPr>
              <a:lnSpc>
                <a:spcPct val="114000"/>
              </a:lnSpc>
            </a:pPr>
            <a:r>
              <a:rPr lang="en-US" sz="2800" dirty="0">
                <a:solidFill>
                  <a:srgbClr val="603813"/>
                </a:solidFill>
                <a:latin typeface="Arial" panose="020B0604020202020204" pitchFamily="34" charset="0"/>
                <a:cs typeface="Arial" panose="020B0604020202020204" pitchFamily="34" charset="0"/>
              </a:rPr>
              <a:t>Alcohol is a teratogen that can cause FASD.</a:t>
            </a:r>
          </a:p>
          <a:p>
            <a:pPr>
              <a:lnSpc>
                <a:spcPct val="114000"/>
              </a:lnSpc>
            </a:pPr>
            <a:r>
              <a:rPr lang="en-US" sz="2800" dirty="0">
                <a:solidFill>
                  <a:srgbClr val="603813"/>
                </a:solidFill>
                <a:latin typeface="Arial" panose="020B0604020202020204" pitchFamily="34" charset="0"/>
                <a:cs typeface="Arial" panose="020B0604020202020204" pitchFamily="34" charset="0"/>
              </a:rPr>
              <a:t>People can lower their risks by following Canada’s Low-Risk Alcohol Drinking Guidelines.</a:t>
            </a:r>
          </a:p>
        </p:txBody>
      </p:sp>
      <p:sp>
        <p:nvSpPr>
          <p:cNvPr id="5" name="TextBox 4"/>
          <p:cNvSpPr txBox="1"/>
          <p:nvPr/>
        </p:nvSpPr>
        <p:spPr>
          <a:xfrm>
            <a:off x="2590800" y="5486063"/>
            <a:ext cx="4343400" cy="646331"/>
          </a:xfrm>
          <a:prstGeom prst="rect">
            <a:avLst/>
          </a:prstGeom>
          <a:noFill/>
        </p:spPr>
        <p:txBody>
          <a:bodyPr wrap="square" rtlCol="0">
            <a:spAutoFit/>
          </a:bodyPr>
          <a:lstStyle/>
          <a:p>
            <a:pPr algn="ctr"/>
            <a:r>
              <a:rPr lang="en-US" dirty="0" smtClean="0">
                <a:solidFill>
                  <a:srgbClr val="603813"/>
                </a:solidFill>
                <a:latin typeface="Arial" panose="020B0604020202020204" pitchFamily="34" charset="0"/>
                <a:cs typeface="Arial" panose="020B0604020202020204" pitchFamily="34" charset="0"/>
              </a:rPr>
              <a:t>References are available on request:</a:t>
            </a:r>
          </a:p>
          <a:p>
            <a:pPr algn="ctr"/>
            <a:r>
              <a:rPr lang="en-US" dirty="0" smtClean="0">
                <a:solidFill>
                  <a:srgbClr val="603813"/>
                </a:solidFill>
                <a:latin typeface="Arial" panose="020B0604020202020204" pitchFamily="34" charset="0"/>
                <a:cs typeface="Arial" panose="020B0604020202020204" pitchFamily="34" charset="0"/>
              </a:rPr>
              <a:t>info@skprevention.ca</a:t>
            </a:r>
            <a:endParaRPr lang="en-US" dirty="0">
              <a:solidFill>
                <a:srgbClr val="60381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31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374" y="0"/>
            <a:ext cx="9155373" cy="6858000"/>
          </a:xfrm>
          <a:prstGeom prst="rect">
            <a:avLst/>
          </a:prstGeom>
        </p:spPr>
      </p:pic>
      <p:sp>
        <p:nvSpPr>
          <p:cNvPr id="62466" name="Title 1"/>
          <p:cNvSpPr>
            <a:spLocks noGrp="1"/>
          </p:cNvSpPr>
          <p:nvPr>
            <p:ph type="title"/>
          </p:nvPr>
        </p:nvSpPr>
        <p:spPr>
          <a:xfrm>
            <a:off x="5143500" y="3429000"/>
            <a:ext cx="3733800" cy="2819400"/>
          </a:xfrm>
        </p:spPr>
        <p:txBody>
          <a:bodyPr>
            <a:noAutofit/>
          </a:bodyPr>
          <a:lstStyle/>
          <a:p>
            <a:r>
              <a:rPr lang="en-US" sz="3600" dirty="0" smtClean="0">
                <a:solidFill>
                  <a:srgbClr val="603813"/>
                </a:solidFill>
                <a:latin typeface="Arial" panose="020B0604020202020204" pitchFamily="34" charset="0"/>
                <a:cs typeface="Arial" panose="020B0604020202020204" pitchFamily="34" charset="0"/>
              </a:rPr>
              <a:t>Canadians</a:t>
            </a:r>
            <a:r>
              <a:rPr lang="en-US" sz="3600" dirty="0">
                <a:solidFill>
                  <a:srgbClr val="603813"/>
                </a:solidFill>
                <a:latin typeface="Arial" panose="020B0604020202020204" pitchFamily="34" charset="0"/>
                <a:cs typeface="Arial" panose="020B0604020202020204" pitchFamily="34" charset="0"/>
              </a:rPr>
              <a:t/>
            </a:r>
            <a:br>
              <a:rPr lang="en-US" sz="3600" dirty="0">
                <a:solidFill>
                  <a:srgbClr val="603813"/>
                </a:solidFill>
                <a:latin typeface="Arial" panose="020B0604020202020204" pitchFamily="34" charset="0"/>
                <a:cs typeface="Arial" panose="020B0604020202020204" pitchFamily="34" charset="0"/>
              </a:rPr>
            </a:br>
            <a:r>
              <a:rPr lang="en-US" sz="3600" dirty="0">
                <a:solidFill>
                  <a:srgbClr val="603813"/>
                </a:solidFill>
                <a:latin typeface="Arial" panose="020B0604020202020204" pitchFamily="34" charset="0"/>
                <a:cs typeface="Arial" panose="020B0604020202020204" pitchFamily="34" charset="0"/>
              </a:rPr>
              <a:t>said they drank alcohol</a:t>
            </a:r>
            <a:br>
              <a:rPr lang="en-US" sz="3600" dirty="0">
                <a:solidFill>
                  <a:srgbClr val="603813"/>
                </a:solidFill>
                <a:latin typeface="Arial" panose="020B0604020202020204" pitchFamily="34" charset="0"/>
                <a:cs typeface="Arial" panose="020B0604020202020204" pitchFamily="34" charset="0"/>
              </a:rPr>
            </a:br>
            <a:r>
              <a:rPr lang="en-US" sz="3600" dirty="0">
                <a:solidFill>
                  <a:srgbClr val="603813"/>
                </a:solidFill>
                <a:latin typeface="Arial" panose="020B0604020202020204" pitchFamily="34" charset="0"/>
                <a:cs typeface="Arial" panose="020B0604020202020204" pitchFamily="34" charset="0"/>
              </a:rPr>
              <a:t>in the past year.</a:t>
            </a:r>
          </a:p>
        </p:txBody>
      </p:sp>
      <p:sp>
        <p:nvSpPr>
          <p:cNvPr id="5" name="TextBox 4"/>
          <p:cNvSpPr txBox="1"/>
          <p:nvPr/>
        </p:nvSpPr>
        <p:spPr>
          <a:xfrm>
            <a:off x="6470176" y="990600"/>
            <a:ext cx="851848" cy="1569660"/>
          </a:xfrm>
          <a:prstGeom prst="rect">
            <a:avLst/>
          </a:prstGeom>
          <a:noFill/>
        </p:spPr>
        <p:txBody>
          <a:bodyPr wrap="square" rtlCol="0">
            <a:spAutoFit/>
          </a:bodyPr>
          <a:lstStyle/>
          <a:p>
            <a:r>
              <a:rPr lang="en-US" sz="9600" b="1" dirty="0" smtClean="0">
                <a:solidFill>
                  <a:srgbClr val="603813"/>
                </a:solidFill>
                <a:latin typeface="Arial" panose="020B0604020202020204" pitchFamily="34" charset="0"/>
                <a:cs typeface="Arial" panose="020B0604020202020204" pitchFamily="34" charset="0"/>
              </a:rPr>
              <a:t>8</a:t>
            </a:r>
            <a:endParaRPr lang="en-US" sz="9600" b="1" dirty="0">
              <a:solidFill>
                <a:srgbClr val="603813"/>
              </a:solidFill>
              <a:latin typeface="Arial" panose="020B0604020202020204" pitchFamily="34" charset="0"/>
              <a:cs typeface="Arial" panose="020B0604020202020204" pitchFamily="34" charset="0"/>
            </a:endParaRPr>
          </a:p>
        </p:txBody>
      </p:sp>
      <p:sp>
        <p:nvSpPr>
          <p:cNvPr id="6" name="TextBox 5"/>
          <p:cNvSpPr txBox="1"/>
          <p:nvPr/>
        </p:nvSpPr>
        <p:spPr>
          <a:xfrm>
            <a:off x="6400800" y="993423"/>
            <a:ext cx="990600" cy="369332"/>
          </a:xfrm>
          <a:prstGeom prst="rect">
            <a:avLst/>
          </a:prstGeom>
          <a:noFill/>
        </p:spPr>
        <p:txBody>
          <a:bodyPr wrap="square" rtlCol="0">
            <a:spAutoFit/>
          </a:bodyPr>
          <a:lstStyle/>
          <a:p>
            <a:r>
              <a:rPr lang="en-US" dirty="0" smtClean="0">
                <a:solidFill>
                  <a:srgbClr val="603813"/>
                </a:solidFill>
                <a:latin typeface="Arial" panose="020B0604020202020204" pitchFamily="34" charset="0"/>
                <a:cs typeface="Arial" panose="020B0604020202020204" pitchFamily="34" charset="0"/>
              </a:rPr>
              <a:t>ABOUT</a:t>
            </a:r>
            <a:endParaRPr lang="en-US" dirty="0">
              <a:solidFill>
                <a:srgbClr val="603813"/>
              </a:solidFill>
              <a:latin typeface="Arial" panose="020B0604020202020204" pitchFamily="34" charset="0"/>
              <a:cs typeface="Arial" panose="020B0604020202020204" pitchFamily="34" charset="0"/>
            </a:endParaRPr>
          </a:p>
        </p:txBody>
      </p:sp>
      <p:sp>
        <p:nvSpPr>
          <p:cNvPr id="8" name="TextBox 7"/>
          <p:cNvSpPr txBox="1"/>
          <p:nvPr/>
        </p:nvSpPr>
        <p:spPr>
          <a:xfrm>
            <a:off x="5791200" y="2779424"/>
            <a:ext cx="457200" cy="369332"/>
          </a:xfrm>
          <a:prstGeom prst="rect">
            <a:avLst/>
          </a:prstGeom>
          <a:noFill/>
        </p:spPr>
        <p:txBody>
          <a:bodyPr wrap="square" rtlCol="0">
            <a:spAutoFit/>
          </a:bodyPr>
          <a:lstStyle/>
          <a:p>
            <a:r>
              <a:rPr lang="en-US" dirty="0" smtClean="0">
                <a:solidFill>
                  <a:srgbClr val="603813"/>
                </a:solidFill>
                <a:latin typeface="Arial" panose="020B0604020202020204" pitchFamily="34" charset="0"/>
                <a:cs typeface="Arial" panose="020B0604020202020204" pitchFamily="34" charset="0"/>
              </a:rPr>
              <a:t>IN</a:t>
            </a:r>
            <a:endParaRPr lang="en-US" dirty="0">
              <a:solidFill>
                <a:srgbClr val="603813"/>
              </a:solidFill>
              <a:latin typeface="Arial" panose="020B0604020202020204" pitchFamily="34" charset="0"/>
              <a:cs typeface="Arial" panose="020B0604020202020204" pitchFamily="34" charset="0"/>
            </a:endParaRPr>
          </a:p>
        </p:txBody>
      </p:sp>
      <p:sp>
        <p:nvSpPr>
          <p:cNvPr id="9" name="TextBox 8"/>
          <p:cNvSpPr txBox="1"/>
          <p:nvPr/>
        </p:nvSpPr>
        <p:spPr>
          <a:xfrm>
            <a:off x="6089176" y="2179260"/>
            <a:ext cx="1683224" cy="1569660"/>
          </a:xfrm>
          <a:prstGeom prst="rect">
            <a:avLst/>
          </a:prstGeom>
          <a:noFill/>
        </p:spPr>
        <p:txBody>
          <a:bodyPr wrap="square" rtlCol="0">
            <a:spAutoFit/>
          </a:bodyPr>
          <a:lstStyle/>
          <a:p>
            <a:r>
              <a:rPr lang="en-US" sz="9600" b="1" dirty="0" smtClean="0">
                <a:solidFill>
                  <a:srgbClr val="603813"/>
                </a:solidFill>
                <a:latin typeface="Arial" panose="020B0604020202020204" pitchFamily="34" charset="0"/>
                <a:cs typeface="Arial" panose="020B0604020202020204" pitchFamily="34" charset="0"/>
              </a:rPr>
              <a:t>10</a:t>
            </a:r>
            <a:endParaRPr lang="en-US" sz="9600" b="1" dirty="0">
              <a:solidFill>
                <a:srgbClr val="603813"/>
              </a:solidFill>
              <a:latin typeface="Arial" panose="020B0604020202020204" pitchFamily="34" charset="0"/>
              <a:cs typeface="Arial" panose="020B0604020202020204" pitchFamily="34" charset="0"/>
            </a:endParaRPr>
          </a:p>
        </p:txBody>
      </p:sp>
      <p:cxnSp>
        <p:nvCxnSpPr>
          <p:cNvPr id="10" name="Straight Connector 9"/>
          <p:cNvCxnSpPr/>
          <p:nvPr/>
        </p:nvCxnSpPr>
        <p:spPr>
          <a:xfrm>
            <a:off x="6089176" y="2362200"/>
            <a:ext cx="1530824" cy="0"/>
          </a:xfrm>
          <a:prstGeom prst="line">
            <a:avLst/>
          </a:prstGeom>
          <a:ln w="57150">
            <a:solidFill>
              <a:srgbClr val="6038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385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9144000" cy="6891477"/>
          </a:xfrm>
          <a:prstGeom prst="rect">
            <a:avLst/>
          </a:prstGeom>
        </p:spPr>
      </p:pic>
      <p:sp>
        <p:nvSpPr>
          <p:cNvPr id="2" name="Title 1"/>
          <p:cNvSpPr>
            <a:spLocks noGrp="1"/>
          </p:cNvSpPr>
          <p:nvPr>
            <p:ph type="title"/>
          </p:nvPr>
        </p:nvSpPr>
        <p:spPr>
          <a:xfrm>
            <a:off x="3962400" y="4267200"/>
            <a:ext cx="4953000" cy="1828800"/>
          </a:xfrm>
        </p:spPr>
        <p:txBody>
          <a:bodyPr>
            <a:normAutofit fontScale="90000"/>
          </a:bodyPr>
          <a:lstStyle/>
          <a:p>
            <a:r>
              <a:rPr lang="en-US" dirty="0">
                <a:solidFill>
                  <a:srgbClr val="603813"/>
                </a:solidFill>
                <a:latin typeface="Arial" panose="020B0604020202020204" pitchFamily="34" charset="0"/>
                <a:cs typeface="Arial" panose="020B0604020202020204" pitchFamily="34" charset="0"/>
              </a:rPr>
              <a:t>How does alcohol work?</a:t>
            </a:r>
          </a:p>
        </p:txBody>
      </p:sp>
    </p:spTree>
    <p:extLst>
      <p:ext uri="{BB962C8B-B14F-4D97-AF65-F5344CB8AC3E}">
        <p14:creationId xmlns:p14="http://schemas.microsoft.com/office/powerpoint/2010/main" val="774157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rgbClr val="CDB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9" name="Picture 11" descr="C:\Users\PamB.PREVENT\AppData\Local\Microsoft\Windows\INetCache\IE\1JLCVB3S\Singapore_Road_Signs_-_Temporary_Sign_-_Caution.svg[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52600" y="457200"/>
            <a:ext cx="5943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4777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7961" y="-3"/>
            <a:ext cx="9151961" cy="6858003"/>
          </a:xfrm>
          <a:prstGeom prst="rect">
            <a:avLst/>
          </a:prstGeom>
          <a:solidFill>
            <a:srgbClr val="CDB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F1DE"/>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62" y="151311"/>
            <a:ext cx="9151961" cy="6097089"/>
          </a:xfrm>
          <a:prstGeom prst="rect">
            <a:avLst/>
          </a:prstGeom>
          <a:ln>
            <a:noFill/>
          </a:ln>
          <a:effectLst>
            <a:softEdge rad="635000"/>
          </a:effectLst>
        </p:spPr>
      </p:pic>
      <p:sp>
        <p:nvSpPr>
          <p:cNvPr id="2" name="Title 1"/>
          <p:cNvSpPr>
            <a:spLocks noGrp="1"/>
          </p:cNvSpPr>
          <p:nvPr>
            <p:ph type="title"/>
          </p:nvPr>
        </p:nvSpPr>
        <p:spPr>
          <a:xfrm>
            <a:off x="-7963" y="5410200"/>
            <a:ext cx="9151961" cy="1447800"/>
          </a:xfrm>
        </p:spPr>
        <p:txBody>
          <a:bodyPr>
            <a:noAutofit/>
          </a:bodyPr>
          <a:lstStyle/>
          <a:p>
            <a:r>
              <a:rPr lang="en-CA" sz="4000" dirty="0" smtClean="0">
                <a:solidFill>
                  <a:srgbClr val="603813"/>
                </a:solidFill>
                <a:latin typeface="Arial" panose="020B0604020202020204" pitchFamily="34" charset="0"/>
                <a:cs typeface="Arial" panose="020B0604020202020204" pitchFamily="34" charset="0"/>
              </a:rPr>
              <a:t>Perceived Benefits of Alcohol</a:t>
            </a:r>
            <a:endParaRPr lang="en-CA" sz="4000" dirty="0">
              <a:solidFill>
                <a:srgbClr val="60381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880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824" y="-8"/>
            <a:ext cx="9150824" cy="6889712"/>
          </a:xfrm>
          <a:prstGeom prst="rect">
            <a:avLst/>
          </a:prstGeom>
        </p:spPr>
      </p:pic>
      <p:sp>
        <p:nvSpPr>
          <p:cNvPr id="3" name="Title 2"/>
          <p:cNvSpPr>
            <a:spLocks noGrp="1"/>
          </p:cNvSpPr>
          <p:nvPr>
            <p:ph type="title"/>
          </p:nvPr>
        </p:nvSpPr>
        <p:spPr>
          <a:xfrm>
            <a:off x="-6824" y="5410200"/>
            <a:ext cx="9150824" cy="1219200"/>
          </a:xfrm>
        </p:spPr>
        <p:txBody>
          <a:bodyPr/>
          <a:lstStyle/>
          <a:p>
            <a:r>
              <a:rPr lang="en-US" sz="4000" dirty="0" smtClean="0">
                <a:solidFill>
                  <a:srgbClr val="EBF1DE"/>
                </a:solidFill>
                <a:latin typeface="Arial" panose="020B0604020202020204" pitchFamily="34" charset="0"/>
                <a:cs typeface="Arial" panose="020B0604020202020204" pitchFamily="34" charset="0"/>
              </a:rPr>
              <a:t>Short-term Harms of </a:t>
            </a:r>
            <a:r>
              <a:rPr lang="en-US" sz="4000" dirty="0">
                <a:solidFill>
                  <a:srgbClr val="EBF1DE"/>
                </a:solidFill>
                <a:latin typeface="Arial" panose="020B0604020202020204" pitchFamily="34" charset="0"/>
                <a:cs typeface="Arial" panose="020B0604020202020204" pitchFamily="34" charset="0"/>
              </a:rPr>
              <a:t>Alcohol</a:t>
            </a:r>
          </a:p>
        </p:txBody>
      </p:sp>
    </p:spTree>
    <p:extLst>
      <p:ext uri="{BB962C8B-B14F-4D97-AF65-F5344CB8AC3E}">
        <p14:creationId xmlns:p14="http://schemas.microsoft.com/office/powerpoint/2010/main" val="1407538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title"/>
          </p:nvPr>
        </p:nvSpPr>
        <p:spPr>
          <a:xfrm>
            <a:off x="0" y="5105400"/>
            <a:ext cx="9144000" cy="1447800"/>
          </a:xfrm>
        </p:spPr>
        <p:txBody>
          <a:bodyPr>
            <a:noAutofit/>
          </a:bodyPr>
          <a:lstStyle/>
          <a:p>
            <a:r>
              <a:rPr lang="en-US" sz="4000" b="1" dirty="0">
                <a:solidFill>
                  <a:srgbClr val="EBF1DE"/>
                </a:solidFill>
                <a:latin typeface="Arial" panose="020B0604020202020204" pitchFamily="34" charset="0"/>
                <a:cs typeface="Arial" panose="020B0604020202020204" pitchFamily="34" charset="0"/>
              </a:rPr>
              <a:t>Long-term </a:t>
            </a:r>
            <a:r>
              <a:rPr lang="en-US" sz="4000" b="1" dirty="0" smtClean="0">
                <a:solidFill>
                  <a:srgbClr val="EBF1DE"/>
                </a:solidFill>
                <a:latin typeface="Arial" panose="020B0604020202020204" pitchFamily="34" charset="0"/>
                <a:cs typeface="Arial" panose="020B0604020202020204" pitchFamily="34" charset="0"/>
              </a:rPr>
              <a:t>Harms of </a:t>
            </a:r>
            <a:r>
              <a:rPr lang="en-US" sz="4000" b="1" dirty="0">
                <a:solidFill>
                  <a:srgbClr val="EBF1DE"/>
                </a:solidFill>
                <a:latin typeface="Arial" panose="020B0604020202020204" pitchFamily="34" charset="0"/>
                <a:cs typeface="Arial" panose="020B0604020202020204" pitchFamily="34" charset="0"/>
              </a:rPr>
              <a:t>Alcohol</a:t>
            </a:r>
          </a:p>
        </p:txBody>
      </p:sp>
    </p:spTree>
    <p:extLst>
      <p:ext uri="{BB962C8B-B14F-4D97-AF65-F5344CB8AC3E}">
        <p14:creationId xmlns:p14="http://schemas.microsoft.com/office/powerpoint/2010/main" val="1295918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amB.PREVENT\AppData\Local\Microsoft\Windows\INetCache\IE\IYWIZTQY\heriot-watt3724[1].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549" y="0"/>
            <a:ext cx="9139451" cy="68959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40474" y="457200"/>
            <a:ext cx="7541526" cy="1371600"/>
          </a:xfrm>
        </p:spPr>
        <p:txBody>
          <a:bodyPr>
            <a:noAutofit/>
          </a:bodyPr>
          <a:lstStyle/>
          <a:p>
            <a:pPr>
              <a:lnSpc>
                <a:spcPts val="5000"/>
              </a:lnSpc>
            </a:pPr>
            <a:r>
              <a:rPr lang="en-US" sz="4000" b="1" dirty="0">
                <a:solidFill>
                  <a:srgbClr val="603813"/>
                </a:solidFill>
                <a:latin typeface="Arial" panose="020B0604020202020204" pitchFamily="34" charset="0"/>
                <a:cs typeface="Arial" panose="020B0604020202020204" pitchFamily="34" charset="0"/>
              </a:rPr>
              <a:t>Alcohol and Young People</a:t>
            </a:r>
          </a:p>
        </p:txBody>
      </p:sp>
    </p:spTree>
    <p:extLst>
      <p:ext uri="{BB962C8B-B14F-4D97-AF65-F5344CB8AC3E}">
        <p14:creationId xmlns:p14="http://schemas.microsoft.com/office/powerpoint/2010/main" val="7152814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11620</TotalTime>
  <Words>1362</Words>
  <Application>Microsoft Office PowerPoint</Application>
  <PresentationFormat>On-screen Show (4:3)</PresentationFormat>
  <Paragraphs>581</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Why talk about alcohol?</vt:lpstr>
      <vt:lpstr>Canadians said they drank alcohol in the past year.</vt:lpstr>
      <vt:lpstr>How does alcohol work?</vt:lpstr>
      <vt:lpstr>PowerPoint Presentation</vt:lpstr>
      <vt:lpstr>Perceived Benefits of Alcohol</vt:lpstr>
      <vt:lpstr>Short-term Harms of Alcohol</vt:lpstr>
      <vt:lpstr>Long-term Harms of Alcohol</vt:lpstr>
      <vt:lpstr>Alcohol and Young People</vt:lpstr>
      <vt:lpstr>What is a standard drink?</vt:lpstr>
      <vt:lpstr>Canada’s  Low-Risk Alcohol Drinking Guidelines</vt:lpstr>
      <vt:lpstr>Why are the amounts different for women?</vt:lpstr>
      <vt:lpstr>Range of Drinking Patterns</vt:lpstr>
      <vt:lpstr>What is risky drinking?</vt:lpstr>
      <vt:lpstr>Safer Drinking Tips</vt:lpstr>
      <vt:lpstr>What have you heard about alcohol and sex?</vt:lpstr>
      <vt:lpstr>Men and Alcohol</vt:lpstr>
      <vt:lpstr>More women and  girls are drinking.</vt:lpstr>
      <vt:lpstr>Alcohol in the Media</vt:lpstr>
      <vt:lpstr>What have you heard about alcohol and pregnancy?</vt:lpstr>
      <vt:lpstr>Reasons Women Might Drink when they are Pregnant</vt:lpstr>
      <vt:lpstr>Zero alcohol is safest when trying to get pregnant and when pregnant.</vt:lpstr>
      <vt:lpstr>What is happening  with alcohol in your community?</vt:lpstr>
      <vt:lpstr>PowerPoint Presentation</vt:lpstr>
      <vt:lpstr>Summary: Alcohol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Alcohol</dc:title>
  <dc:creator>Bev Drew</dc:creator>
  <cp:lastModifiedBy>Prevention Institute</cp:lastModifiedBy>
  <cp:revision>409</cp:revision>
  <cp:lastPrinted>2019-08-02T17:01:48Z</cp:lastPrinted>
  <dcterms:created xsi:type="dcterms:W3CDTF">2018-01-30T17:42:45Z</dcterms:created>
  <dcterms:modified xsi:type="dcterms:W3CDTF">2020-06-10T02:44:03Z</dcterms:modified>
</cp:coreProperties>
</file>