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4" r:id="rId2"/>
    <p:sldId id="293" r:id="rId3"/>
    <p:sldId id="275" r:id="rId4"/>
    <p:sldId id="266" r:id="rId5"/>
    <p:sldId id="267" r:id="rId6"/>
    <p:sldId id="260" r:id="rId7"/>
    <p:sldId id="276" r:id="rId8"/>
    <p:sldId id="277" r:id="rId9"/>
    <p:sldId id="278" r:id="rId10"/>
    <p:sldId id="264" r:id="rId11"/>
    <p:sldId id="279" r:id="rId12"/>
    <p:sldId id="302" r:id="rId13"/>
    <p:sldId id="268" r:id="rId14"/>
    <p:sldId id="280" r:id="rId15"/>
    <p:sldId id="284" r:id="rId16"/>
    <p:sldId id="285" r:id="rId17"/>
    <p:sldId id="286" r:id="rId18"/>
    <p:sldId id="299" r:id="rId19"/>
    <p:sldId id="300" r:id="rId20"/>
    <p:sldId id="301" r:id="rId21"/>
    <p:sldId id="290" r:id="rId22"/>
    <p:sldId id="291" r:id="rId23"/>
    <p:sldId id="292" r:id="rId24"/>
    <p:sldId id="281" r:id="rId25"/>
    <p:sldId id="273"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lene Dray" initials="MD" lastIdx="1" clrIdx="0"/>
  <p:cmAuthor id="1" name="Lee Hinton" initials="L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315"/>
    <a:srgbClr val="EBF1DE"/>
    <a:srgbClr val="000000"/>
    <a:srgbClr val="CDB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9" autoAdjust="0"/>
    <p:restoredTop sz="74018" autoAdjust="0"/>
  </p:normalViewPr>
  <p:slideViewPr>
    <p:cSldViewPr>
      <p:cViewPr>
        <p:scale>
          <a:sx n="75" d="100"/>
          <a:sy n="75" d="100"/>
        </p:scale>
        <p:origin x="-1613" y="2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1296" y="34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DC64C8-48E0-493C-A3A7-1F8501D24F6C}" type="datetimeFigureOut">
              <a:rPr lang="en-US" smtClean="0"/>
              <a:t>6/9/2020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DFCF573-C13E-4A07-BCD8-0EDF0217F652}" type="slidenum">
              <a:rPr lang="en-US" smtClean="0"/>
              <a:t>‹#›</a:t>
            </a:fld>
            <a:endParaRPr lang="en-US" dirty="0"/>
          </a:p>
        </p:txBody>
      </p:sp>
    </p:spTree>
    <p:extLst>
      <p:ext uri="{BB962C8B-B14F-4D97-AF65-F5344CB8AC3E}">
        <p14:creationId xmlns:p14="http://schemas.microsoft.com/office/powerpoint/2010/main" val="136141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F13DAD-12F3-476B-BD4E-9A65B469EAD7}" type="datetimeFigureOut">
              <a:rPr lang="en-CA" smtClean="0"/>
              <a:t>2020-06-09</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C03388B-DE32-4216-B127-479D50A73BCA}" type="slidenum">
              <a:rPr lang="en-CA" smtClean="0"/>
              <a:t>‹#›</a:t>
            </a:fld>
            <a:endParaRPr lang="en-CA" dirty="0"/>
          </a:p>
        </p:txBody>
      </p:sp>
    </p:spTree>
    <p:extLst>
      <p:ext uri="{BB962C8B-B14F-4D97-AF65-F5344CB8AC3E}">
        <p14:creationId xmlns:p14="http://schemas.microsoft.com/office/powerpoint/2010/main" val="316605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This presentation was created by the Saskatchewan Prevention Institute.</a:t>
            </a:r>
          </a:p>
          <a:p>
            <a:pPr defTabSz="931774">
              <a:defRPr/>
            </a:pPr>
            <a:endParaRPr lang="en-US" sz="1100" dirty="0"/>
          </a:p>
          <a:p>
            <a:pPr defTabSz="931774">
              <a:defRPr/>
            </a:pPr>
            <a:r>
              <a:rPr lang="en-US" sz="1100" dirty="0"/>
              <a:t>The Saskatchewan Prevention Institute is a non-profit organization that works to reduce the occurrence of disabling conditions in children, including Fetal Alcohol Spectrum Disorder (FASD).</a:t>
            </a:r>
          </a:p>
          <a:p>
            <a:pPr defTabSz="931774">
              <a:defRPr/>
            </a:pPr>
            <a:endParaRPr lang="en-US" sz="1100" dirty="0"/>
          </a:p>
          <a:p>
            <a:pPr defTabSz="931774">
              <a:defRPr/>
            </a:pPr>
            <a:r>
              <a:rPr lang="en-US" sz="1100" dirty="0"/>
              <a:t>We raise awareness by providing training, information, and resources that are based on current </a:t>
            </a:r>
            <a:r>
              <a:rPr lang="en-US" sz="1100" dirty="0" smtClean="0"/>
              <a:t>best</a:t>
            </a:r>
            <a:r>
              <a:rPr lang="en-US" sz="1100" baseline="0" dirty="0" smtClean="0"/>
              <a:t> </a:t>
            </a:r>
            <a:r>
              <a:rPr lang="en-US" sz="1100" dirty="0" smtClean="0"/>
              <a:t>evidence</a:t>
            </a:r>
            <a:r>
              <a:rPr lang="en-US" sz="1100" dirty="0"/>
              <a:t>.</a:t>
            </a:r>
          </a:p>
          <a:p>
            <a:pPr defTabSz="931774">
              <a:defRPr/>
            </a:pPr>
            <a:endParaRPr lang="en-US" sz="1100" dirty="0"/>
          </a:p>
          <a:p>
            <a:pPr defTabSz="931774">
              <a:defRPr/>
            </a:pPr>
            <a:r>
              <a:rPr lang="en-US" sz="1100" dirty="0"/>
              <a:t>Our programs include:</a:t>
            </a:r>
          </a:p>
          <a:p>
            <a:pPr marL="174708" indent="-174708" defTabSz="931774">
              <a:buFont typeface="Arial" panose="020B0604020202020204" pitchFamily="34" charset="0"/>
              <a:buChar char="•"/>
              <a:defRPr/>
            </a:pPr>
            <a:r>
              <a:rPr lang="en-US" sz="1100" dirty="0"/>
              <a:t>Child Injury </a:t>
            </a:r>
            <a:r>
              <a:rPr lang="en-US" sz="1100" dirty="0" smtClean="0"/>
              <a:t>Prevention</a:t>
            </a:r>
            <a:endParaRPr lang="en-US" sz="1100" dirty="0"/>
          </a:p>
          <a:p>
            <a:pPr marL="174708" indent="-174708" defTabSz="931774">
              <a:buFont typeface="Arial" panose="020B0604020202020204" pitchFamily="34" charset="0"/>
              <a:buChar char="•"/>
              <a:defRPr/>
            </a:pPr>
            <a:r>
              <a:rPr lang="en-US" sz="1100" dirty="0"/>
              <a:t>Child Traffic Safety</a:t>
            </a:r>
          </a:p>
          <a:p>
            <a:pPr marL="174708" indent="-174708" defTabSz="931774">
              <a:buFont typeface="Arial" panose="020B0604020202020204" pitchFamily="34" charset="0"/>
              <a:buChar char="•"/>
              <a:defRPr/>
            </a:pPr>
            <a:r>
              <a:rPr lang="en-US" sz="1100" dirty="0"/>
              <a:t>Community Action </a:t>
            </a:r>
            <a:r>
              <a:rPr lang="en-US" sz="1100" dirty="0" smtClean="0"/>
              <a:t>Program </a:t>
            </a:r>
            <a:r>
              <a:rPr lang="en-US" sz="1100" dirty="0"/>
              <a:t>for Children (CAPC)</a:t>
            </a:r>
          </a:p>
          <a:p>
            <a:pPr marL="174708" indent="-174708" defTabSz="931774">
              <a:buFont typeface="Arial" panose="020B0604020202020204" pitchFamily="34" charset="0"/>
              <a:buChar char="•"/>
              <a:defRPr/>
            </a:pPr>
            <a:r>
              <a:rPr lang="en-US" sz="1100" dirty="0"/>
              <a:t>Early Childhood Mental Health</a:t>
            </a:r>
          </a:p>
          <a:p>
            <a:pPr marL="174708" indent="-174708" defTabSz="931774">
              <a:buFont typeface="Arial" panose="020B0604020202020204" pitchFamily="34" charset="0"/>
              <a:buChar char="•"/>
              <a:defRPr/>
            </a:pPr>
            <a:r>
              <a:rPr lang="en-US" sz="1100" dirty="0"/>
              <a:t>Fetal Alcohol Spectrum Disorder (FASD) Prevention</a:t>
            </a:r>
          </a:p>
          <a:p>
            <a:pPr marL="174708" indent="-174708" defTabSz="931774">
              <a:buFont typeface="Arial" panose="020B0604020202020204" pitchFamily="34" charset="0"/>
              <a:buChar char="•"/>
              <a:defRPr/>
            </a:pPr>
            <a:r>
              <a:rPr lang="en-US" sz="1100" dirty="0"/>
              <a:t>Maternal and Infant Health</a:t>
            </a:r>
          </a:p>
          <a:p>
            <a:pPr marL="174708" indent="-174708" defTabSz="931774">
              <a:buFont typeface="Arial" panose="020B0604020202020204" pitchFamily="34" charset="0"/>
              <a:buChar char="•"/>
              <a:defRPr/>
            </a:pPr>
            <a:r>
              <a:rPr lang="en-US" sz="1100" dirty="0"/>
              <a:t>Nobody’s Perfect Parenting</a:t>
            </a:r>
          </a:p>
          <a:p>
            <a:pPr marL="174708" indent="-174708" defTabSz="931774">
              <a:buFont typeface="Arial" panose="020B0604020202020204" pitchFamily="34" charset="0"/>
              <a:buChar char="•"/>
              <a:defRPr/>
            </a:pPr>
            <a:r>
              <a:rPr lang="en-US" sz="1100" dirty="0"/>
              <a:t>Sexual and Reproductive Health</a:t>
            </a:r>
          </a:p>
          <a:p>
            <a:pPr defTabSz="931774">
              <a:defRPr/>
            </a:pPr>
            <a:endParaRPr lang="en-US" sz="1100" dirty="0"/>
          </a:p>
        </p:txBody>
      </p:sp>
      <p:sp>
        <p:nvSpPr>
          <p:cNvPr id="4" name="Slide Number Placeholder 3"/>
          <p:cNvSpPr>
            <a:spLocks noGrp="1"/>
          </p:cNvSpPr>
          <p:nvPr>
            <p:ph type="sldNum" sz="quarter" idx="10"/>
          </p:nvPr>
        </p:nvSpPr>
        <p:spPr/>
        <p:txBody>
          <a:bodyPr/>
          <a:lstStyle/>
          <a:p>
            <a:fld id="{C50851DF-7989-4494-9EF4-AD2B49F905AF}" type="slidenum">
              <a:rPr lang="en-US" smtClean="0"/>
              <a:t>1</a:t>
            </a:fld>
            <a:endParaRPr lang="en-US" dirty="0"/>
          </a:p>
        </p:txBody>
      </p:sp>
    </p:spTree>
    <p:extLst>
      <p:ext uri="{BB962C8B-B14F-4D97-AF65-F5344CB8AC3E}">
        <p14:creationId xmlns:p14="http://schemas.microsoft.com/office/powerpoint/2010/main" val="305928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00400"/>
            <a:ext cx="5608320" cy="4183380"/>
          </a:xfrm>
        </p:spPr>
        <p:txBody>
          <a:bodyPr/>
          <a:lstStyle/>
          <a:p>
            <a:pPr defTabSz="914350">
              <a:defRPr/>
            </a:pPr>
            <a:r>
              <a:rPr lang="en-US" baseline="0" dirty="0" smtClean="0"/>
              <a:t>For a few weeks, a yolk sac is attached to the fetus. The yolk sac has many jobs. It is part of determining if the baby is a boy or </a:t>
            </a:r>
            <a:r>
              <a:rPr lang="en-US" b="0" baseline="0" dirty="0" smtClean="0"/>
              <a:t>a </a:t>
            </a:r>
            <a:r>
              <a:rPr lang="en-US" baseline="0" dirty="0" smtClean="0"/>
              <a:t>girl, the development of the blood flow (circulatory system), digestion and use of food (metabolic processes), and getting rid of waste.</a:t>
            </a:r>
          </a:p>
          <a:p>
            <a:pPr defTabSz="914350">
              <a:defRPr/>
            </a:pPr>
            <a:endParaRPr lang="en-US" baseline="0" dirty="0" smtClean="0"/>
          </a:p>
          <a:p>
            <a:r>
              <a:rPr lang="en-US" baseline="0" dirty="0" smtClean="0"/>
              <a:t>The yolk sac provides blood and food to the fetus while the placenta and umbilical cord are being formed.</a:t>
            </a:r>
          </a:p>
          <a:p>
            <a:endParaRPr lang="en-US" baseline="0" dirty="0" smtClean="0"/>
          </a:p>
          <a:p>
            <a:r>
              <a:rPr lang="en-US" baseline="0" dirty="0" smtClean="0"/>
              <a:t>After the placenta and umbilical cord are formed, the yolk sac is no longer needed. This happens at the end of the first trimester (3 months). At this time, the yolk sac gets smaller.</a:t>
            </a:r>
          </a:p>
          <a:p>
            <a:endParaRPr lang="en-US" baseline="0" dirty="0" smtClean="0"/>
          </a:p>
        </p:txBody>
      </p:sp>
      <p:sp>
        <p:nvSpPr>
          <p:cNvPr id="4" name="Slide Number Placeholder 3"/>
          <p:cNvSpPr>
            <a:spLocks noGrp="1"/>
          </p:cNvSpPr>
          <p:nvPr>
            <p:ph type="sldNum" sz="quarter" idx="10"/>
          </p:nvPr>
        </p:nvSpPr>
        <p:spPr/>
        <p:txBody>
          <a:bodyPr/>
          <a:lstStyle/>
          <a:p>
            <a:fld id="{DF15387F-1074-4AE8-8135-A8CC862AD45A}" type="slidenum">
              <a:rPr lang="en-US" smtClean="0"/>
              <a:t>10</a:t>
            </a:fld>
            <a:endParaRPr lang="en-US" dirty="0"/>
          </a:p>
        </p:txBody>
      </p:sp>
    </p:spTree>
    <p:extLst>
      <p:ext uri="{BB962C8B-B14F-4D97-AF65-F5344CB8AC3E}">
        <p14:creationId xmlns:p14="http://schemas.microsoft.com/office/powerpoint/2010/main" val="234205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685800" y="3276600"/>
            <a:ext cx="5638800" cy="4803140"/>
          </a:xfrm>
        </p:spPr>
        <p:txBody>
          <a:bodyPr/>
          <a:lstStyle/>
          <a:p>
            <a:r>
              <a:rPr lang="en-US" dirty="0" smtClean="0"/>
              <a:t>Pregnancy</a:t>
            </a:r>
            <a:r>
              <a:rPr lang="en-US" baseline="0" dirty="0" smtClean="0"/>
              <a:t> is a natural process – a man and woman both contribute something when they have sex to grow a new life (egg and sperm).</a:t>
            </a:r>
          </a:p>
          <a:p>
            <a:pPr>
              <a:spcBef>
                <a:spcPct val="0"/>
              </a:spcBef>
            </a:pPr>
            <a:endParaRPr lang="en-US" dirty="0" smtClean="0">
              <a:latin typeface="Tw Cen MT" charset="0"/>
              <a:cs typeface="Arial" charset="0"/>
            </a:endParaRPr>
          </a:p>
          <a:p>
            <a:pPr>
              <a:spcBef>
                <a:spcPct val="0"/>
              </a:spcBef>
            </a:pPr>
            <a:r>
              <a:rPr lang="en-US" dirty="0" smtClean="0">
                <a:cs typeface="Arial" charset="0"/>
              </a:rPr>
              <a:t>By the third month</a:t>
            </a:r>
            <a:r>
              <a:rPr lang="en-US" baseline="0" dirty="0" smtClean="0">
                <a:cs typeface="Arial" charset="0"/>
              </a:rPr>
              <a:t> of pregnancy, the amniotic sac, placenta, and umbilical cord are fully developed.</a:t>
            </a:r>
          </a:p>
          <a:p>
            <a:pPr>
              <a:spcBef>
                <a:spcPct val="0"/>
              </a:spcBef>
            </a:pPr>
            <a:endParaRPr lang="en-US" baseline="0" dirty="0" smtClean="0">
              <a:cs typeface="Arial" charset="0"/>
            </a:endParaRPr>
          </a:p>
          <a:p>
            <a:pPr>
              <a:spcBef>
                <a:spcPct val="0"/>
              </a:spcBef>
            </a:pPr>
            <a:r>
              <a:rPr lang="en-US" baseline="0" dirty="0" smtClean="0">
                <a:cs typeface="Arial" charset="0"/>
              </a:rPr>
              <a:t>The amniotic sac surrounds the baby. The inside of the amniotic sac is filled with fluid (like water).</a:t>
            </a:r>
          </a:p>
          <a:p>
            <a:pPr>
              <a:spcBef>
                <a:spcPct val="0"/>
              </a:spcBef>
            </a:pPr>
            <a:endParaRPr lang="en-US" baseline="0" dirty="0" smtClean="0">
              <a:cs typeface="Arial" charset="0"/>
            </a:endParaRPr>
          </a:p>
          <a:p>
            <a:pPr>
              <a:spcBef>
                <a:spcPct val="0"/>
              </a:spcBef>
            </a:pPr>
            <a:r>
              <a:rPr lang="en-US" baseline="0" dirty="0" smtClean="0">
                <a:cs typeface="Arial" charset="0"/>
              </a:rPr>
              <a:t>The baby is “connected” to the mother by the umbilical cord which is attached to the placenta. </a:t>
            </a:r>
            <a:r>
              <a:rPr lang="en-US" dirty="0" smtClean="0"/>
              <a:t>The umbilical</a:t>
            </a:r>
            <a:r>
              <a:rPr lang="en-US" baseline="0" dirty="0" smtClean="0"/>
              <a:t> cord comes out of the baby’s belly button. </a:t>
            </a:r>
            <a:r>
              <a:rPr lang="en-US" dirty="0" smtClean="0"/>
              <a:t>The umbilical cord connects the baby to the mother’s bloodstream.</a:t>
            </a:r>
            <a:endParaRPr lang="en-CA" baseline="0" dirty="0" smtClean="0">
              <a:cs typeface="Arial" charset="0"/>
            </a:endParaRPr>
          </a:p>
          <a:p>
            <a:pPr>
              <a:spcBef>
                <a:spcPct val="0"/>
              </a:spcBef>
            </a:pPr>
            <a:endParaRPr lang="en-US" baseline="0" dirty="0" smtClean="0">
              <a:cs typeface="Arial" charset="0"/>
            </a:endParaRPr>
          </a:p>
          <a:p>
            <a:r>
              <a:rPr lang="en-CA" dirty="0" smtClean="0"/>
              <a:t>The</a:t>
            </a:r>
            <a:r>
              <a:rPr lang="en-CA" dirty="0"/>
              <a:t> placenta is an organ that develops in </a:t>
            </a:r>
            <a:r>
              <a:rPr lang="en-CA" dirty="0" smtClean="0"/>
              <a:t>a</a:t>
            </a:r>
            <a:r>
              <a:rPr lang="en-CA" baseline="0" dirty="0" smtClean="0"/>
              <a:t> woman’s</a:t>
            </a:r>
            <a:r>
              <a:rPr lang="en-CA" dirty="0" smtClean="0"/>
              <a:t> </a:t>
            </a:r>
            <a:r>
              <a:rPr lang="en-CA" dirty="0"/>
              <a:t>uterus during pregnancy. </a:t>
            </a:r>
            <a:r>
              <a:rPr lang="en-US" baseline="0" dirty="0" smtClean="0"/>
              <a:t>It’s attached to the mother’s womb or</a:t>
            </a:r>
            <a:r>
              <a:rPr lang="en-US" dirty="0" smtClean="0"/>
              <a:t> uterus </a:t>
            </a:r>
            <a:r>
              <a:rPr lang="en-US" baseline="0" dirty="0" smtClean="0"/>
              <a:t>(the place where the baby is growing). The placenta provides food (nutrients) and oxygen to the baby and helps to get rid of his waste.</a:t>
            </a:r>
          </a:p>
          <a:p>
            <a:endParaRPr lang="en-US" b="1" i="1" baseline="0" dirty="0" smtClean="0"/>
          </a:p>
        </p:txBody>
      </p:sp>
      <p:sp>
        <p:nvSpPr>
          <p:cNvPr id="4" name="Slide Number Placeholder 3"/>
          <p:cNvSpPr>
            <a:spLocks noGrp="1"/>
          </p:cNvSpPr>
          <p:nvPr>
            <p:ph type="sldNum" sz="quarter" idx="10"/>
          </p:nvPr>
        </p:nvSpPr>
        <p:spPr/>
        <p:txBody>
          <a:bodyPr/>
          <a:lstStyle/>
          <a:p>
            <a:fld id="{E416E0F8-E274-467B-AF33-9EADC3F97A93}" type="slidenum">
              <a:rPr lang="en-US" smtClean="0"/>
              <a:t>11</a:t>
            </a:fld>
            <a:endParaRPr lang="en-US" dirty="0"/>
          </a:p>
        </p:txBody>
      </p:sp>
    </p:spTree>
    <p:extLst>
      <p:ext uri="{BB962C8B-B14F-4D97-AF65-F5344CB8AC3E}">
        <p14:creationId xmlns:p14="http://schemas.microsoft.com/office/powerpoint/2010/main" val="377683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685800" y="3276600"/>
            <a:ext cx="5638800" cy="4803140"/>
          </a:xfrm>
        </p:spPr>
        <p:txBody>
          <a:bodyPr/>
          <a:lstStyle/>
          <a:p>
            <a:r>
              <a:rPr lang="en-US" baseline="0" dirty="0" smtClean="0">
                <a:latin typeface="+mn-lt"/>
              </a:rPr>
              <a:t>Anything a pregnant woman eats, drinks, inhales, or injects goes to her developing baby. When a pregnant woman drinks, the alcohol goes to her stomach and then into her bloodstream. Once it is in her bloodstream, it then travels through her body to her brain (which is how she feels the effects of alcohol) and to her liver (so it can be moved out of her body). Her baby gets the alcohol through the umbilical cord and placenta.</a:t>
            </a:r>
          </a:p>
          <a:p>
            <a:endParaRPr lang="en-US" baseline="0" dirty="0" smtClean="0">
              <a:latin typeface="+mn-lt"/>
            </a:endParaRPr>
          </a:p>
          <a:p>
            <a:r>
              <a:rPr lang="en-US" baseline="0" dirty="0" smtClean="0">
                <a:latin typeface="+mn-lt"/>
              </a:rPr>
              <a:t>The mother’s body and liver can process alcohol, and once it is processed, it will leave her body. The unborn baby’s liver is not fully developed. This means alcohol stays in the baby longer than it does for the mother. It has more time to harm the baby’s growing cells.</a:t>
            </a:r>
          </a:p>
          <a:p>
            <a:endParaRPr lang="en-US" baseline="0" dirty="0" smtClean="0"/>
          </a:p>
          <a:p>
            <a:r>
              <a:rPr lang="en-US" baseline="0" dirty="0" smtClean="0"/>
              <a:t>A</a:t>
            </a:r>
            <a:r>
              <a:rPr lang="en-US" dirty="0" smtClean="0"/>
              <a:t>lcohol affects the way the developing baby’s cells grow and function. Alcohol may:</a:t>
            </a:r>
          </a:p>
          <a:p>
            <a:pPr marL="174698" indent="-174698">
              <a:buFont typeface="Arial" panose="020B0604020202020204" pitchFamily="34" charset="0"/>
              <a:buChar char="•"/>
            </a:pPr>
            <a:r>
              <a:rPr lang="en-US" baseline="0" dirty="0" smtClean="0"/>
              <a:t>kill the cells,</a:t>
            </a:r>
          </a:p>
          <a:p>
            <a:pPr marL="174698" indent="-174698">
              <a:buFont typeface="Arial" panose="020B0604020202020204" pitchFamily="34" charset="0"/>
              <a:buChar char="•"/>
            </a:pPr>
            <a:r>
              <a:rPr lang="en-US" baseline="0" dirty="0" smtClean="0"/>
              <a:t>interrupt them so they don’t get where they should go (mess with their GPS system), or</a:t>
            </a:r>
          </a:p>
          <a:p>
            <a:pPr marL="174698" indent="-174698">
              <a:buFont typeface="Arial" panose="020B0604020202020204" pitchFamily="34" charset="0"/>
              <a:buChar char="•"/>
            </a:pPr>
            <a:r>
              <a:rPr lang="en-US" baseline="0" dirty="0" smtClean="0"/>
              <a:t>confuse them so they don’t do the job they are supposed to do (mess with their job description).</a:t>
            </a:r>
          </a:p>
          <a:p>
            <a:pPr defTabSz="931723">
              <a:defRPr/>
            </a:pPr>
            <a:endParaRPr lang="en-CA" i="1" dirty="0" smtClean="0"/>
          </a:p>
          <a:p>
            <a:pPr defTabSz="931723">
              <a:defRPr/>
            </a:pPr>
            <a:r>
              <a:rPr lang="en-CA" b="1" i="1" dirty="0" smtClean="0"/>
              <a:t>YouTube Video:</a:t>
            </a:r>
            <a:r>
              <a:rPr lang="en-CA" i="1" dirty="0" smtClean="0"/>
              <a:t> Inside Pregnancy Weeks 1 – 9 (Baby Centre) </a:t>
            </a:r>
            <a:r>
              <a:rPr lang="en-US" i="1" dirty="0"/>
              <a:t>2:33</a:t>
            </a:r>
            <a:endParaRPr lang="en-CA" i="1" dirty="0" smtClean="0"/>
          </a:p>
          <a:p>
            <a:pPr defTabSz="931723">
              <a:defRPr/>
            </a:pPr>
            <a:r>
              <a:rPr lang="en-CA" i="1" dirty="0" smtClean="0"/>
              <a:t>https</a:t>
            </a:r>
            <a:r>
              <a:rPr lang="en-CA" i="1" dirty="0"/>
              <a:t>://www.youtube.com/watch?v=4l9GE_eaMSs</a:t>
            </a:r>
            <a:endParaRPr lang="en-CA" i="1" dirty="0" smtClean="0"/>
          </a:p>
          <a:p>
            <a:pPr defTabSz="931723">
              <a:defRPr/>
            </a:pPr>
            <a:endParaRPr lang="en-US" i="1" baseline="0" dirty="0" smtClean="0">
              <a:solidFill>
                <a:srgbClr val="FF0000"/>
              </a:solidFill>
            </a:endParaRPr>
          </a:p>
          <a:p>
            <a:pPr defTabSz="931723">
              <a:defRPr/>
            </a:pPr>
            <a:endParaRPr lang="en-US" i="1" dirty="0">
              <a:solidFill>
                <a:srgbClr val="FF0000"/>
              </a:solidFill>
            </a:endParaRPr>
          </a:p>
          <a:p>
            <a:pPr defTabSz="931723">
              <a:defRPr/>
            </a:pPr>
            <a:endParaRPr lang="en-US" i="1" baseline="0" dirty="0" smtClean="0">
              <a:solidFill>
                <a:srgbClr val="FF0000"/>
              </a:solidFill>
            </a:endParaRPr>
          </a:p>
        </p:txBody>
      </p:sp>
      <p:sp>
        <p:nvSpPr>
          <p:cNvPr id="4" name="Slide Number Placeholder 3"/>
          <p:cNvSpPr>
            <a:spLocks noGrp="1"/>
          </p:cNvSpPr>
          <p:nvPr>
            <p:ph type="sldNum" sz="quarter" idx="10"/>
          </p:nvPr>
        </p:nvSpPr>
        <p:spPr/>
        <p:txBody>
          <a:bodyPr/>
          <a:lstStyle/>
          <a:p>
            <a:fld id="{E416E0F8-E274-467B-AF33-9EADC3F97A93}" type="slidenum">
              <a:rPr lang="en-US" smtClean="0"/>
              <a:t>12</a:t>
            </a:fld>
            <a:endParaRPr lang="en-US" dirty="0"/>
          </a:p>
        </p:txBody>
      </p:sp>
    </p:spTree>
    <p:extLst>
      <p:ext uri="{BB962C8B-B14F-4D97-AF65-F5344CB8AC3E}">
        <p14:creationId xmlns:p14="http://schemas.microsoft.com/office/powerpoint/2010/main" val="377683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00400"/>
            <a:ext cx="5608320" cy="4183380"/>
          </a:xfrm>
        </p:spPr>
        <p:txBody>
          <a:bodyPr/>
          <a:lstStyle/>
          <a:p>
            <a:r>
              <a:rPr lang="en-US" dirty="0" smtClean="0"/>
              <a:t>A baby</a:t>
            </a:r>
            <a:r>
              <a:rPr lang="en-US" baseline="0" dirty="0" smtClean="0"/>
              <a:t> </a:t>
            </a:r>
            <a:r>
              <a:rPr lang="en-US" dirty="0" smtClean="0"/>
              <a:t>grows and</a:t>
            </a:r>
            <a:r>
              <a:rPr lang="en-US" baseline="0" dirty="0" smtClean="0"/>
              <a:t> develops quickly during all 9 months of pregnancy.</a:t>
            </a:r>
          </a:p>
          <a:p>
            <a:endParaRPr lang="en-US" baseline="0" dirty="0" smtClean="0"/>
          </a:p>
          <a:p>
            <a:r>
              <a:rPr lang="en-US" baseline="0" dirty="0" smtClean="0"/>
              <a:t>The baby’s body systems are part of what develops. These systems do things such as digest food (digestive system), pump blood through the body (circulatory system), and send signals throughout the body (central nervous system). These systems will keep the baby’s body working after the baby is born and help </a:t>
            </a:r>
            <a:r>
              <a:rPr lang="en-US" b="0" baseline="0" dirty="0" smtClean="0"/>
              <a:t>him </a:t>
            </a:r>
            <a:r>
              <a:rPr lang="en-US" baseline="0" dirty="0" smtClean="0"/>
              <a:t>to survive.</a:t>
            </a:r>
          </a:p>
          <a:p>
            <a:endParaRPr lang="en-US" baseline="0" dirty="0" smtClean="0"/>
          </a:p>
          <a:p>
            <a:pPr defTabSz="931774">
              <a:defRPr/>
            </a:pPr>
            <a:r>
              <a:rPr lang="en-US" b="1" i="1" baseline="0" dirty="0" err="1" smtClean="0"/>
              <a:t>YouTubeVideo</a:t>
            </a:r>
            <a:r>
              <a:rPr lang="en-US" b="1" i="1" baseline="0" dirty="0" smtClean="0"/>
              <a:t>: </a:t>
            </a:r>
            <a:r>
              <a:rPr lang="en-US" i="1" dirty="0"/>
              <a:t>Alexander Tsiaras Conception to birth – visualized (</a:t>
            </a:r>
            <a:r>
              <a:rPr lang="en-US" i="1" dirty="0" smtClean="0"/>
              <a:t>fragment)</a:t>
            </a:r>
          </a:p>
          <a:p>
            <a:pPr defTabSz="931774">
              <a:defRPr/>
            </a:pPr>
            <a:r>
              <a:rPr lang="en-US" i="1" baseline="0" dirty="0" smtClean="0"/>
              <a:t>(Can stop at 3:00 and not show</a:t>
            </a:r>
            <a:r>
              <a:rPr lang="en-US" i="1" dirty="0" smtClean="0"/>
              <a:t> delivery)</a:t>
            </a:r>
            <a:endParaRPr lang="en-US" i="1" baseline="0" dirty="0" smtClean="0"/>
          </a:p>
          <a:p>
            <a:r>
              <a:rPr lang="en-US" dirty="0"/>
              <a:t>https://www.youtube.com/watch?v=Zhf8GXfRPxA</a:t>
            </a:r>
          </a:p>
        </p:txBody>
      </p:sp>
      <p:sp>
        <p:nvSpPr>
          <p:cNvPr id="4" name="Slide Number Placeholder 3"/>
          <p:cNvSpPr>
            <a:spLocks noGrp="1"/>
          </p:cNvSpPr>
          <p:nvPr>
            <p:ph type="sldNum" sz="quarter" idx="10"/>
          </p:nvPr>
        </p:nvSpPr>
        <p:spPr/>
        <p:txBody>
          <a:bodyPr/>
          <a:lstStyle/>
          <a:p>
            <a:fld id="{DF15387F-1074-4AE8-8135-A8CC862AD45A}" type="slidenum">
              <a:rPr lang="en-US" smtClean="0"/>
              <a:t>13</a:t>
            </a:fld>
            <a:endParaRPr lang="en-US" dirty="0"/>
          </a:p>
        </p:txBody>
      </p:sp>
    </p:spTree>
    <p:extLst>
      <p:ext uri="{BB962C8B-B14F-4D97-AF65-F5344CB8AC3E}">
        <p14:creationId xmlns:p14="http://schemas.microsoft.com/office/powerpoint/2010/main" val="106790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00400"/>
            <a:ext cx="5608320" cy="4183380"/>
          </a:xfrm>
        </p:spPr>
        <p:txBody>
          <a:bodyPr/>
          <a:lstStyle/>
          <a:p>
            <a:pPr defTabSz="914350"/>
            <a:r>
              <a:rPr lang="en-US" dirty="0" smtClean="0">
                <a:latin typeface="Calibri" charset="0"/>
              </a:rPr>
              <a:t>Throughout pregnancy, different organs, limbs,</a:t>
            </a:r>
            <a:r>
              <a:rPr lang="en-US" baseline="0" dirty="0" smtClean="0">
                <a:latin typeface="Calibri" charset="0"/>
              </a:rPr>
              <a:t> and body parts are developing. There are times during pregnancy when a certain body part is in rapid development. This is called a</a:t>
            </a:r>
            <a:r>
              <a:rPr lang="en-US" dirty="0" smtClean="0">
                <a:latin typeface="Calibri" charset="0"/>
              </a:rPr>
              <a:t> sensitive or critical period</a:t>
            </a:r>
            <a:r>
              <a:rPr lang="en-US" baseline="0" dirty="0" smtClean="0">
                <a:latin typeface="Calibri" charset="0"/>
              </a:rPr>
              <a:t> of development. For example, the heart has a rapid period of development between the 4</a:t>
            </a:r>
            <a:r>
              <a:rPr lang="en-US" baseline="30000" dirty="0" smtClean="0">
                <a:latin typeface="Calibri" charset="0"/>
              </a:rPr>
              <a:t>th</a:t>
            </a:r>
            <a:r>
              <a:rPr lang="en-US" baseline="0" dirty="0" smtClean="0">
                <a:latin typeface="Calibri" charset="0"/>
              </a:rPr>
              <a:t> and 8</a:t>
            </a:r>
            <a:r>
              <a:rPr lang="en-US" baseline="30000" dirty="0" smtClean="0">
                <a:latin typeface="Calibri" charset="0"/>
              </a:rPr>
              <a:t>th</a:t>
            </a:r>
            <a:r>
              <a:rPr lang="en-US" baseline="0" dirty="0" smtClean="0">
                <a:latin typeface="Calibri" charset="0"/>
              </a:rPr>
              <a:t> week and continues to develop until the 11</a:t>
            </a:r>
            <a:r>
              <a:rPr lang="en-US" baseline="30000" dirty="0" smtClean="0">
                <a:latin typeface="Calibri" charset="0"/>
              </a:rPr>
              <a:t>th</a:t>
            </a:r>
            <a:r>
              <a:rPr lang="en-US" baseline="0" dirty="0" smtClean="0">
                <a:latin typeface="Calibri" charset="0"/>
              </a:rPr>
              <a:t> week of pregnancy. </a:t>
            </a:r>
            <a:r>
              <a:rPr lang="en-US" dirty="0" smtClean="0">
                <a:latin typeface="Calibri" charset="0"/>
              </a:rPr>
              <a:t>During this time, th</a:t>
            </a:r>
            <a:r>
              <a:rPr lang="en-US" baseline="0" dirty="0" smtClean="0">
                <a:latin typeface="Calibri" charset="0"/>
              </a:rPr>
              <a:t>e development of the heart might be harmed or changed by environmental factors, like alcohol.</a:t>
            </a:r>
            <a:endParaRPr lang="en-US" dirty="0" smtClean="0">
              <a:latin typeface="Calibri" charset="0"/>
            </a:endParaRPr>
          </a:p>
          <a:p>
            <a:endParaRPr lang="en-US" dirty="0" smtClean="0">
              <a:latin typeface="Calibri" charset="0"/>
            </a:endParaRPr>
          </a:p>
          <a:p>
            <a:r>
              <a:rPr lang="en-US" dirty="0" smtClean="0"/>
              <a:t>This Fetal Development</a:t>
            </a:r>
            <a:r>
              <a:rPr lang="en-US" baseline="0" dirty="0" smtClean="0"/>
              <a:t> Chart shows the important time periods of development of some parts of the baby. </a:t>
            </a:r>
            <a:r>
              <a:rPr lang="en-US" b="0" baseline="0" dirty="0" smtClean="0"/>
              <a:t>A</a:t>
            </a:r>
            <a:r>
              <a:rPr lang="en-US" baseline="0" dirty="0" smtClean="0"/>
              <a:t>s you can see, the brain and central nervous system develop over the entire pregnancy. This makes it very vulnerable to the effects of alcohol.</a:t>
            </a:r>
          </a:p>
          <a:p>
            <a:endParaRPr lang="en-US" baseline="0" dirty="0" smtClean="0"/>
          </a:p>
          <a:p>
            <a:r>
              <a:rPr lang="en-US" b="1" i="1" baseline="0" dirty="0" smtClean="0"/>
              <a:t>Activity: </a:t>
            </a:r>
            <a:r>
              <a:rPr lang="en-US" i="1" baseline="0" dirty="0" smtClean="0"/>
              <a:t>Look at the chart and talk about when the different parts of the body are at highest risk of being harmed by alcohol.</a:t>
            </a:r>
          </a:p>
          <a:p>
            <a:endParaRPr lang="en-US" i="1" baseline="0" dirty="0" smtClean="0"/>
          </a:p>
        </p:txBody>
      </p:sp>
      <p:sp>
        <p:nvSpPr>
          <p:cNvPr id="4" name="Slide Number Placeholder 3"/>
          <p:cNvSpPr>
            <a:spLocks noGrp="1"/>
          </p:cNvSpPr>
          <p:nvPr>
            <p:ph type="sldNum" sz="quarter" idx="10"/>
          </p:nvPr>
        </p:nvSpPr>
        <p:spPr/>
        <p:txBody>
          <a:bodyPr/>
          <a:lstStyle/>
          <a:p>
            <a:fld id="{DF15387F-1074-4AE8-8135-A8CC862AD45A}" type="slidenum">
              <a:rPr lang="en-US" smtClean="0"/>
              <a:t>14</a:t>
            </a:fld>
            <a:endParaRPr lang="en-US" dirty="0"/>
          </a:p>
        </p:txBody>
      </p:sp>
    </p:spTree>
    <p:extLst>
      <p:ext uri="{BB962C8B-B14F-4D97-AF65-F5344CB8AC3E}">
        <p14:creationId xmlns:p14="http://schemas.microsoft.com/office/powerpoint/2010/main" val="133826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62000" y="3200400"/>
            <a:ext cx="5608320" cy="4183380"/>
          </a:xfrm>
        </p:spPr>
        <p:txBody>
          <a:bodyPr/>
          <a:lstStyle/>
          <a:p>
            <a:pPr defTabSz="931774">
              <a:defRPr/>
            </a:pPr>
            <a:r>
              <a:rPr lang="en-US" baseline="0" dirty="0" smtClean="0"/>
              <a:t>The brain grows and develops for all 9 months of pregnancy. In fact, the brain continues to develop after the baby is born.</a:t>
            </a:r>
          </a:p>
          <a:p>
            <a:pPr marL="0" marR="0" indent="0" algn="l" defTabSz="931774"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CA" sz="1200" kern="1200" dirty="0" smtClean="0">
                <a:effectLst/>
                <a:latin typeface="+mn-lt"/>
                <a:ea typeface="+mn-ea"/>
                <a:cs typeface="+mn-cs"/>
              </a:rPr>
              <a:t>Early childhood and young adulthood are also sensitive periods of brain development. The brain is still developing around the age of 25. Alcohol can affect the developing brain during this time. </a:t>
            </a:r>
            <a:r>
              <a:rPr lang="en-US" baseline="0" dirty="0" smtClean="0"/>
              <a:t>That is one of the reasons young people are encouraged not to use alcohol.</a:t>
            </a:r>
          </a:p>
          <a:p>
            <a:pPr defTabSz="931774">
              <a:defRPr/>
            </a:pPr>
            <a:endParaRPr lang="en-US" baseline="0" dirty="0" smtClean="0"/>
          </a:p>
          <a:p>
            <a:pPr lvl="0">
              <a:defRPr/>
            </a:pPr>
            <a:r>
              <a:rPr lang="en-US" i="1" baseline="30000" dirty="0" smtClean="0"/>
              <a:t>Image: </a:t>
            </a:r>
            <a:r>
              <a:rPr lang="en-US" baseline="30000" dirty="0" smtClean="0"/>
              <a:t>Kolb </a:t>
            </a:r>
            <a:r>
              <a:rPr lang="en-US" baseline="30000" dirty="0"/>
              <a:t>&amp; Fantie, </a:t>
            </a:r>
            <a:r>
              <a:rPr lang="en-US" baseline="30000" dirty="0" smtClean="0"/>
              <a:t>2008</a:t>
            </a:r>
            <a:endParaRPr lang="en-US" i="1" baseline="30000" dirty="0"/>
          </a:p>
        </p:txBody>
      </p:sp>
      <p:sp>
        <p:nvSpPr>
          <p:cNvPr id="4" name="Slide Number Placeholder 3"/>
          <p:cNvSpPr>
            <a:spLocks noGrp="1"/>
          </p:cNvSpPr>
          <p:nvPr>
            <p:ph type="sldNum" sz="quarter" idx="10"/>
          </p:nvPr>
        </p:nvSpPr>
        <p:spPr/>
        <p:txBody>
          <a:bodyPr/>
          <a:lstStyle/>
          <a:p>
            <a:fld id="{1AEA2931-9A44-4356-B814-0E51942B811A}" type="slidenum">
              <a:rPr lang="en-US" smtClean="0"/>
              <a:t>15</a:t>
            </a:fld>
            <a:endParaRPr lang="en-US" dirty="0"/>
          </a:p>
        </p:txBody>
      </p:sp>
    </p:spTree>
    <p:extLst>
      <p:ext uri="{BB962C8B-B14F-4D97-AF65-F5344CB8AC3E}">
        <p14:creationId xmlns:p14="http://schemas.microsoft.com/office/powerpoint/2010/main" val="4002232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76600"/>
            <a:ext cx="5608320" cy="4183380"/>
          </a:xfrm>
        </p:spPr>
        <p:txBody>
          <a:bodyPr/>
          <a:lstStyle/>
          <a:p>
            <a:r>
              <a:rPr lang="en-CA" dirty="0" smtClean="0"/>
              <a:t>Understanding a little bit about how the brain develops throughout pregnancy can help us to understand how alcohol can impact the brain.</a:t>
            </a:r>
            <a:endParaRPr lang="en-CA" baseline="0" dirty="0" smtClean="0"/>
          </a:p>
          <a:p>
            <a:endParaRPr lang="en-CA" baseline="0" dirty="0" smtClean="0"/>
          </a:p>
          <a:p>
            <a:r>
              <a:rPr lang="en-US" dirty="0"/>
              <a:t>The brain is very important to the human body. It is involved in everything we do</a:t>
            </a:r>
            <a:r>
              <a:rPr lang="en-US" dirty="0" smtClean="0"/>
              <a:t>.</a:t>
            </a:r>
            <a:endParaRPr lang="en-US" dirty="0"/>
          </a:p>
          <a:p>
            <a:endParaRPr lang="en-US" dirty="0"/>
          </a:p>
          <a:p>
            <a:r>
              <a:rPr lang="en-US" dirty="0"/>
              <a:t>Our brain controls things such as eating, breathing, </a:t>
            </a:r>
            <a:r>
              <a:rPr lang="en-US" dirty="0" smtClean="0"/>
              <a:t>and sleeping</a:t>
            </a:r>
            <a:r>
              <a:rPr lang="en-US" dirty="0"/>
              <a:t>. It also controls how we think and what we remember. It helps us move.</a:t>
            </a:r>
          </a:p>
          <a:p>
            <a:endParaRPr lang="en-US" dirty="0"/>
          </a:p>
        </p:txBody>
      </p:sp>
      <p:sp>
        <p:nvSpPr>
          <p:cNvPr id="4" name="Slide Number Placeholder 3"/>
          <p:cNvSpPr>
            <a:spLocks noGrp="1"/>
          </p:cNvSpPr>
          <p:nvPr>
            <p:ph type="sldNum" sz="quarter" idx="10"/>
          </p:nvPr>
        </p:nvSpPr>
        <p:spPr/>
        <p:txBody>
          <a:bodyPr/>
          <a:lstStyle/>
          <a:p>
            <a:fld id="{1AEA2931-9A44-4356-B814-0E51942B811A}" type="slidenum">
              <a:rPr lang="en-US" smtClean="0"/>
              <a:t>16</a:t>
            </a:fld>
            <a:endParaRPr lang="en-US" dirty="0"/>
          </a:p>
        </p:txBody>
      </p:sp>
    </p:spTree>
    <p:extLst>
      <p:ext uri="{BB962C8B-B14F-4D97-AF65-F5344CB8AC3E}">
        <p14:creationId xmlns:p14="http://schemas.microsoft.com/office/powerpoint/2010/main" val="192672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00400"/>
            <a:ext cx="5608320" cy="4183380"/>
          </a:xfrm>
        </p:spPr>
        <p:txBody>
          <a:bodyPr/>
          <a:lstStyle/>
          <a:p>
            <a:pPr defTabSz="931774">
              <a:defRPr/>
            </a:pPr>
            <a:r>
              <a:rPr lang="en-US" dirty="0"/>
              <a:t>The brain is built from the bottom up (or from the brain stem upwards</a:t>
            </a:r>
            <a:r>
              <a:rPr lang="en-US" dirty="0" smtClean="0"/>
              <a:t>).</a:t>
            </a:r>
            <a:endParaRPr lang="en-US" dirty="0"/>
          </a:p>
          <a:p>
            <a:pPr defTabSz="931774">
              <a:defRPr/>
            </a:pPr>
            <a:endParaRPr lang="en-US" dirty="0"/>
          </a:p>
          <a:p>
            <a:pPr defTabSz="931774">
              <a:defRPr/>
            </a:pPr>
            <a:r>
              <a:rPr lang="en-US" dirty="0"/>
              <a:t>The brain is also built from the inside outwards. This growth is supported by glial cells. Glial cells are like stacking blocks or scaffolding. They help brain cells (neurons) move to their assigned spot in the brain so that they can do their job.</a:t>
            </a:r>
          </a:p>
          <a:p>
            <a:pPr defTabSz="931774">
              <a:defRPr/>
            </a:pPr>
            <a:endParaRPr lang="en-US" dirty="0"/>
          </a:p>
          <a:p>
            <a:pPr defTabSz="931774">
              <a:defRPr/>
            </a:pPr>
            <a:r>
              <a:rPr lang="en-US" dirty="0"/>
              <a:t>Some brain cells do not have to travel far. Others have to travel farther to the part of the brain where they belong. Each brain cell has a job description and a GPS system. They know what job they have to do, and they know how to get to the place where they belong to do that job</a:t>
            </a:r>
            <a:r>
              <a:rPr lang="en-US" dirty="0" smtClean="0"/>
              <a:t>.</a:t>
            </a:r>
            <a:endParaRPr lang="en-US" dirty="0"/>
          </a:p>
          <a:p>
            <a:pPr defTabSz="931774">
              <a:defRPr/>
            </a:pPr>
            <a:endParaRPr lang="en-US" dirty="0"/>
          </a:p>
          <a:p>
            <a:pPr defTabSz="931774">
              <a:defRPr/>
            </a:pPr>
            <a:r>
              <a:rPr lang="en-US" dirty="0"/>
              <a:t>Parts of the brain do not function by themselves. They all work together</a:t>
            </a:r>
            <a:r>
              <a:rPr lang="en-US" dirty="0" smtClean="0"/>
              <a:t>.</a:t>
            </a:r>
            <a:endParaRPr lang="en-US" dirty="0"/>
          </a:p>
          <a:p>
            <a:endParaRPr lang="en-CA" i="1" baseline="0"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DF15387F-1074-4AE8-8135-A8CC862AD45A}" type="slidenum">
              <a:rPr lang="en-US" smtClean="0"/>
              <a:t>17</a:t>
            </a:fld>
            <a:endParaRPr lang="en-US" dirty="0"/>
          </a:p>
        </p:txBody>
      </p:sp>
    </p:spTree>
    <p:extLst>
      <p:ext uri="{BB962C8B-B14F-4D97-AF65-F5344CB8AC3E}">
        <p14:creationId xmlns:p14="http://schemas.microsoft.com/office/powerpoint/2010/main" val="228898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00400"/>
            <a:ext cx="560832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first part of the brain to develop is the hindbrain,</a:t>
            </a:r>
            <a:r>
              <a:rPr lang="en-CA" baseline="0" dirty="0" smtClean="0"/>
              <a:t> which includes the </a:t>
            </a:r>
            <a:r>
              <a:rPr lang="en-CA" dirty="0" smtClean="0"/>
              <a:t>brainstem. This area controls the important body systems needed to survive. These include breathing (respiratory), maintaining a heart rate (circulatory), feeling hungry or full (digestion), and getting rid of waste (peeing and pooing). Some people nickname it the primitive brain or dinosaur brain.</a:t>
            </a:r>
            <a:endParaRPr lang="en-US" dirty="0" smtClean="0"/>
          </a:p>
          <a:p>
            <a:endParaRPr lang="en-CA" i="1" baseline="0"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DF15387F-1074-4AE8-8135-A8CC862AD45A}" type="slidenum">
              <a:rPr lang="en-US" smtClean="0"/>
              <a:t>18</a:t>
            </a:fld>
            <a:endParaRPr lang="en-US" dirty="0"/>
          </a:p>
        </p:txBody>
      </p:sp>
    </p:spTree>
    <p:extLst>
      <p:ext uri="{BB962C8B-B14F-4D97-AF65-F5344CB8AC3E}">
        <p14:creationId xmlns:p14="http://schemas.microsoft.com/office/powerpoint/2010/main" val="228898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00400"/>
            <a:ext cx="560832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above the brain stem, at the core of the brain, is a group of structures that together are known as the limbic system. These structures do a lot of different things. The limbic system acts as a relay station for information coming and going from the brain. It regulates our body states, such as hunger and alertness,</a:t>
            </a:r>
            <a:r>
              <a:rPr lang="en-US" baseline="0" dirty="0" smtClean="0"/>
              <a:t> and stores memories</a:t>
            </a:r>
            <a:r>
              <a:rPr lang="en-US" dirty="0" smtClean="0"/>
              <a:t>.</a:t>
            </a:r>
            <a:r>
              <a:rPr lang="en-US" baseline="0" dirty="0" smtClean="0"/>
              <a:t> It </a:t>
            </a:r>
            <a:r>
              <a:rPr lang="en-US" dirty="0" smtClean="0"/>
              <a:t>determines our emotional responses, and affects how we respond to stress and danger. The limbic system is sometimes called the feeling brain or monkey brain.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limbic system (or feeling brain) is harmed by alcohol, it may have trouble taking in and understanding information. For example, when something happens to you, your limbic system tells you whether you are safe or not. If you do not feel safe, your “fight or flight (run)”</a:t>
            </a:r>
            <a:r>
              <a:rPr lang="en-US" baseline="0" dirty="0" smtClean="0"/>
              <a:t> </a:t>
            </a:r>
            <a:r>
              <a:rPr lang="en-US" dirty="0" smtClean="0"/>
              <a:t>response is activated. If your limbic system is harmed by alcohol, it might not be able to tell if something is safe or not.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F15387F-1074-4AE8-8135-A8CC862AD45A}" type="slidenum">
              <a:rPr lang="en-US" smtClean="0"/>
              <a:t>19</a:t>
            </a:fld>
            <a:endParaRPr lang="en-US" dirty="0"/>
          </a:p>
        </p:txBody>
      </p:sp>
    </p:spTree>
    <p:extLst>
      <p:ext uri="{BB962C8B-B14F-4D97-AF65-F5344CB8AC3E}">
        <p14:creationId xmlns:p14="http://schemas.microsoft.com/office/powerpoint/2010/main" val="22889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696913"/>
            <a:ext cx="3048000" cy="2286000"/>
          </a:xfrm>
        </p:spPr>
      </p:sp>
      <p:sp>
        <p:nvSpPr>
          <p:cNvPr id="3" name="Notes Placeholder 2"/>
          <p:cNvSpPr>
            <a:spLocks noGrp="1"/>
          </p:cNvSpPr>
          <p:nvPr>
            <p:ph type="body" idx="1"/>
          </p:nvPr>
        </p:nvSpPr>
        <p:spPr>
          <a:xfrm>
            <a:off x="701040" y="3276600"/>
            <a:ext cx="5608320" cy="4880610"/>
          </a:xfrm>
        </p:spPr>
        <p:txBody>
          <a:bodyPr/>
          <a:lstStyle/>
          <a:p>
            <a:r>
              <a:rPr lang="en-US" dirty="0"/>
              <a:t>To understand what happens to an unborn baby when she is exposed to alcohol, it will be helpful to take a look at pregnancy and how the baby grows inside the mother.</a:t>
            </a:r>
          </a:p>
          <a:p>
            <a:endParaRPr lang="en-US" dirty="0"/>
          </a:p>
          <a:p>
            <a:r>
              <a:rPr lang="en-US" dirty="0"/>
              <a:t>Then we </a:t>
            </a:r>
            <a:r>
              <a:rPr lang="en-US" dirty="0" smtClean="0"/>
              <a:t>can </a:t>
            </a:r>
            <a:r>
              <a:rPr lang="en-US" dirty="0"/>
              <a:t>better understand </a:t>
            </a:r>
            <a:r>
              <a:rPr lang="en-US" dirty="0" smtClean="0"/>
              <a:t>how </a:t>
            </a:r>
            <a:r>
              <a:rPr lang="en-US" dirty="0"/>
              <a:t>Fetal Alcohol Spectrum Disorder happens</a:t>
            </a:r>
            <a:r>
              <a:rPr lang="en-US" dirty="0" smtClean="0"/>
              <a:t>.</a:t>
            </a:r>
            <a:endParaRPr lang="en-US" dirty="0"/>
          </a:p>
        </p:txBody>
      </p:sp>
      <p:sp>
        <p:nvSpPr>
          <p:cNvPr id="4" name="Slide Number Placeholder 3"/>
          <p:cNvSpPr>
            <a:spLocks noGrp="1"/>
          </p:cNvSpPr>
          <p:nvPr>
            <p:ph type="sldNum" sz="quarter" idx="10"/>
          </p:nvPr>
        </p:nvSpPr>
        <p:spPr/>
        <p:txBody>
          <a:bodyPr/>
          <a:lstStyle/>
          <a:p>
            <a:fld id="{C50851DF-7989-4494-9EF4-AD2B49F905AF}" type="slidenum">
              <a:rPr lang="en-US" smtClean="0"/>
              <a:t>2</a:t>
            </a:fld>
            <a:endParaRPr lang="en-US" dirty="0"/>
          </a:p>
        </p:txBody>
      </p:sp>
    </p:spTree>
    <p:extLst>
      <p:ext uri="{BB962C8B-B14F-4D97-AF65-F5344CB8AC3E}">
        <p14:creationId xmlns:p14="http://schemas.microsoft.com/office/powerpoint/2010/main" val="3088800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76600"/>
            <a:ext cx="5608320" cy="4183380"/>
          </a:xfrm>
        </p:spPr>
        <p:txBody>
          <a:bodyPr/>
          <a:lstStyle/>
          <a:p>
            <a:r>
              <a:rPr lang="en-CA" dirty="0"/>
              <a:t>The part of the brain that takes the longest to develop is the cerebral </a:t>
            </a:r>
            <a:r>
              <a:rPr lang="en-CA" dirty="0" smtClean="0"/>
              <a:t>cortex. </a:t>
            </a:r>
            <a:r>
              <a:rPr lang="en-CA" dirty="0"/>
              <a:t>The cerebral cortex looks after thinking, making plans, meeting our goals, and regulating our feelings. This area can turn short-term memories into long-term </a:t>
            </a:r>
            <a:r>
              <a:rPr lang="en-CA" dirty="0" smtClean="0"/>
              <a:t>memories. </a:t>
            </a:r>
            <a:r>
              <a:rPr lang="en-CA" dirty="0"/>
              <a:t>It creates connections between the different parts of your </a:t>
            </a:r>
            <a:r>
              <a:rPr lang="en-CA" dirty="0" smtClean="0"/>
              <a:t>brain. </a:t>
            </a:r>
            <a:r>
              <a:rPr lang="en-CA" dirty="0"/>
              <a:t>It is like the CEO of a company, managing and running things. It is sometimes called your thinking brain or owl brain.</a:t>
            </a:r>
            <a:endParaRPr lang="en-US" dirty="0"/>
          </a:p>
          <a:p>
            <a:r>
              <a:rPr lang="en-CA" dirty="0"/>
              <a:t> </a:t>
            </a:r>
            <a:endParaRPr lang="en-US" dirty="0"/>
          </a:p>
          <a:p>
            <a:r>
              <a:rPr lang="en-CA" dirty="0"/>
              <a:t>The cerebral cortex or “thinking brain” depends on the other parts of the brain to help it do its job. When the other parts have been harmed, it is more difficult to do thinking and reasoning.</a:t>
            </a:r>
            <a:endParaRPr lang="en-US" dirty="0"/>
          </a:p>
          <a:p>
            <a:r>
              <a:rPr lang="en-CA" dirty="0"/>
              <a:t> </a:t>
            </a:r>
            <a:endParaRPr lang="en-US" dirty="0"/>
          </a:p>
          <a:p>
            <a:r>
              <a:rPr lang="en-CA" b="1" i="1" dirty="0" smtClean="0"/>
              <a:t>YouTube Video</a:t>
            </a:r>
            <a:r>
              <a:rPr lang="en-CA" b="1" i="1" dirty="0"/>
              <a:t>: </a:t>
            </a:r>
            <a:r>
              <a:rPr lang="en-CA" i="1" dirty="0"/>
              <a:t>Areas of the Brain (Sentis Brain Animation Series) 3:07</a:t>
            </a:r>
            <a:endParaRPr lang="en-US" i="1" dirty="0"/>
          </a:p>
          <a:p>
            <a:pPr defTabSz="931774">
              <a:defRPr/>
            </a:pPr>
            <a:r>
              <a:rPr lang="en-CA" i="1" baseline="0" dirty="0" smtClean="0"/>
              <a:t>https://</a:t>
            </a:r>
            <a:r>
              <a:rPr lang="en-CA" i="1" u="none" baseline="0" dirty="0" smtClean="0"/>
              <a:t>www.youtube.com/watch?v=5_vT_mnKomY&amp;list=PL53nCCeNj-RQDhbjE9LjvnFad-wdB5bw7&amp;index=3&amp;t=0s</a:t>
            </a:r>
          </a:p>
          <a:p>
            <a:endParaRPr lang="en-CA" i="1" baseline="0"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DF15387F-1074-4AE8-8135-A8CC862AD45A}" type="slidenum">
              <a:rPr lang="en-US" smtClean="0"/>
              <a:t>20</a:t>
            </a:fld>
            <a:endParaRPr lang="en-US" dirty="0"/>
          </a:p>
        </p:txBody>
      </p:sp>
    </p:spTree>
    <p:extLst>
      <p:ext uri="{BB962C8B-B14F-4D97-AF65-F5344CB8AC3E}">
        <p14:creationId xmlns:p14="http://schemas.microsoft.com/office/powerpoint/2010/main" val="2288987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696913"/>
            <a:ext cx="3048000" cy="2286000"/>
          </a:xfrm>
        </p:spPr>
      </p:sp>
      <p:sp>
        <p:nvSpPr>
          <p:cNvPr id="3" name="Notes Placeholder 2"/>
          <p:cNvSpPr>
            <a:spLocks noGrp="1"/>
          </p:cNvSpPr>
          <p:nvPr>
            <p:ph type="body" idx="1"/>
          </p:nvPr>
        </p:nvSpPr>
        <p:spPr>
          <a:xfrm>
            <a:off x="701040" y="3200400"/>
            <a:ext cx="5608320" cy="4183380"/>
          </a:xfrm>
        </p:spPr>
        <p:txBody>
          <a:bodyPr>
            <a:normAutofit/>
          </a:bodyPr>
          <a:lstStyle/>
          <a:p>
            <a:r>
              <a:rPr lang="en-US" b="0" dirty="0" smtClean="0"/>
              <a:t>For the brain and body to function, they need to be able</a:t>
            </a:r>
            <a:r>
              <a:rPr lang="en-US" b="0" baseline="0" dirty="0" smtClean="0"/>
              <a:t> to talk to each other. This is done through the development of  links between millions of different nerve cells (neurons). This is called neurotransmission. This image represents one neuron. There are billions of them in a brain, sending impulses, or messages, to each other.</a:t>
            </a:r>
          </a:p>
          <a:p>
            <a:endParaRPr lang="en-US" b="0" baseline="0" dirty="0" smtClean="0"/>
          </a:p>
          <a:p>
            <a:pPr defTabSz="931774">
              <a:defRPr/>
            </a:pPr>
            <a:r>
              <a:rPr lang="en-US" b="1" i="1" dirty="0" smtClean="0"/>
              <a:t>YouTube </a:t>
            </a:r>
            <a:r>
              <a:rPr lang="en-US" b="1" i="1" dirty="0"/>
              <a:t>Video</a:t>
            </a:r>
            <a:r>
              <a:rPr lang="en-US" b="1" dirty="0"/>
              <a:t>: </a:t>
            </a:r>
            <a:r>
              <a:rPr lang="en-US" i="1" dirty="0"/>
              <a:t>How the Brain Works (The Sentis Brain Animation Series) 1:37</a:t>
            </a:r>
          </a:p>
          <a:p>
            <a:pPr defTabSz="931774">
              <a:defRPr/>
            </a:pPr>
            <a:r>
              <a:rPr lang="en-US" i="1" dirty="0"/>
              <a:t>https://</a:t>
            </a:r>
            <a:r>
              <a:rPr lang="en-US" i="1" dirty="0" smtClean="0"/>
              <a:t>www.youtube.com/watch?v=XSzsI5aGcK4&amp;list=PL53nCCeNj-RQDhbjE9LjvnFad-wdB5bw7&amp;index=2&amp;t=0s</a:t>
            </a:r>
            <a:endParaRPr lang="en-US" i="1" dirty="0"/>
          </a:p>
          <a:p>
            <a:pPr defTabSz="931774">
              <a:defRPr/>
            </a:pPr>
            <a:endParaRPr lang="en-US" dirty="0"/>
          </a:p>
          <a:p>
            <a:pPr defTabSz="931774">
              <a:defRPr/>
            </a:pPr>
            <a:r>
              <a:rPr lang="en-CA" i="0" baseline="0" dirty="0" smtClean="0"/>
              <a:t>When you were a child, did you ever play a game of telephone, where you and your friends all stood in a row and one person started by whispering a sentence into the ear of the person next to them and so on down the line? Then the last person would say out loud what was whispered in his ear to see if it was the same as what the first person said. Typically, it had changed dramatically. This game demonstrates how messages can get mixed up. In our brains, the messages are supposed to come out clear and accurate.</a:t>
            </a:r>
          </a:p>
          <a:p>
            <a:pPr defTabSz="931774">
              <a:defRPr/>
            </a:pPr>
            <a:endParaRPr lang="en-CA" b="0" i="0" baseline="0" dirty="0" smtClean="0"/>
          </a:p>
          <a:p>
            <a:r>
              <a:rPr lang="en-US" b="0" baseline="0" dirty="0" smtClean="0"/>
              <a:t>When alcohol is present during brain development, neurotransmission may not be clear and accurate.</a:t>
            </a:r>
          </a:p>
        </p:txBody>
      </p:sp>
      <p:sp>
        <p:nvSpPr>
          <p:cNvPr id="4" name="Slide Number Placeholder 3"/>
          <p:cNvSpPr>
            <a:spLocks noGrp="1"/>
          </p:cNvSpPr>
          <p:nvPr>
            <p:ph type="sldNum" sz="quarter" idx="10"/>
          </p:nvPr>
        </p:nvSpPr>
        <p:spPr/>
        <p:txBody>
          <a:bodyPr/>
          <a:lstStyle/>
          <a:p>
            <a:fld id="{A4E358CE-93B4-4605-8725-D653CCBC879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76600"/>
            <a:ext cx="5608320" cy="4183380"/>
          </a:xfrm>
        </p:spPr>
        <p:txBody>
          <a:bodyPr/>
          <a:lstStyle/>
          <a:p>
            <a:pPr rtl="0" eaLnBrk="1" fontAlgn="auto" latinLnBrk="0" hangingPunct="1"/>
            <a:r>
              <a:rPr lang="en-US" dirty="0"/>
              <a:t>Because the brain is developing and growing throughout the entire pregnancy, it is the organ most likely to be affected by alcohol</a:t>
            </a:r>
            <a:r>
              <a:rPr lang="en-US" dirty="0" smtClean="0"/>
              <a:t>.</a:t>
            </a:r>
            <a:endParaRPr lang="en-US" dirty="0"/>
          </a:p>
          <a:p>
            <a:pPr rtl="0" eaLnBrk="1" fontAlgn="auto" latinLnBrk="0" hangingPunct="1"/>
            <a:endParaRPr lang="en-US" dirty="0"/>
          </a:p>
          <a:p>
            <a:pPr rtl="0" eaLnBrk="1" fontAlgn="auto" latinLnBrk="0" hangingPunct="1"/>
            <a:r>
              <a:rPr lang="en-US" dirty="0"/>
              <a:t>When alcohol is used in pregnancy it can have this effect on developing </a:t>
            </a:r>
            <a:r>
              <a:rPr lang="en-US" dirty="0" smtClean="0"/>
              <a:t>cells:</a:t>
            </a:r>
            <a:endParaRPr lang="en-CA" dirty="0" smtClean="0">
              <a:effectLst/>
            </a:endParaRPr>
          </a:p>
          <a:p>
            <a:pPr marL="174708" indent="-174708">
              <a:buFont typeface="Arial" panose="020B0604020202020204" pitchFamily="34" charset="0"/>
              <a:buChar char="•"/>
            </a:pPr>
            <a:r>
              <a:rPr lang="en-US" dirty="0"/>
              <a:t>Developing brain cells can get mixed up or lost; they do not go to the area of the brain that needs them. Their GPS system is broken.</a:t>
            </a:r>
            <a:endParaRPr lang="en-CA" dirty="0" smtClean="0">
              <a:effectLst/>
            </a:endParaRPr>
          </a:p>
          <a:p>
            <a:pPr marL="174708" indent="-174708">
              <a:buFont typeface="Arial" panose="020B0604020202020204" pitchFamily="34" charset="0"/>
              <a:buChar char="•"/>
            </a:pPr>
            <a:r>
              <a:rPr lang="en-US" dirty="0"/>
              <a:t>Developing brain cells that have to travel a long distance to get to their assigned part of the brain are more likely to be affected by alcohol than those that have to move a shorter distance</a:t>
            </a:r>
            <a:r>
              <a:rPr lang="en-US" dirty="0" smtClean="0"/>
              <a:t>.</a:t>
            </a:r>
            <a:endParaRPr lang="en-CA" dirty="0" smtClean="0">
              <a:effectLst/>
            </a:endParaRPr>
          </a:p>
          <a:p>
            <a:pPr marL="174708" indent="-174708">
              <a:buFont typeface="Arial" panose="020B0604020202020204" pitchFamily="34" charset="0"/>
              <a:buChar char="•"/>
            </a:pPr>
            <a:r>
              <a:rPr lang="en-US" dirty="0"/>
              <a:t>Developing brain cells are changed so they do not work properly even if they go to the right part of the brain. It is like their job descriptions have been deleted. They are there, but they don’t know what to do.</a:t>
            </a:r>
            <a:endParaRPr lang="en-CA" dirty="0" smtClean="0">
              <a:effectLst/>
            </a:endParaRPr>
          </a:p>
          <a:p>
            <a:pPr marL="174708" indent="-174708">
              <a:buFont typeface="Arial" panose="020B0604020202020204" pitchFamily="34" charset="0"/>
              <a:buChar char="•"/>
            </a:pPr>
            <a:r>
              <a:rPr lang="en-US" dirty="0"/>
              <a:t>Brain cells may die. This means there aren’t as many cells in some parts of the brain.</a:t>
            </a:r>
            <a:endParaRPr lang="en-CA" dirty="0"/>
          </a:p>
          <a:p>
            <a:endParaRPr lang="en-CA" dirty="0"/>
          </a:p>
          <a:p>
            <a:r>
              <a:rPr lang="en-CA" dirty="0"/>
              <a:t>This impact on the brain’s development may not be noticeable until a child is older and in school. The impact will be different for each individual, depending on when alcohol is used in pregnancy and how much is used</a:t>
            </a:r>
            <a:r>
              <a:rPr lang="en-CA" dirty="0" smtClean="0"/>
              <a:t>.</a:t>
            </a:r>
            <a:endParaRPr lang="en-CA" dirty="0"/>
          </a:p>
          <a:p>
            <a:endParaRPr lang="en-CA" dirty="0"/>
          </a:p>
        </p:txBody>
      </p:sp>
      <p:sp>
        <p:nvSpPr>
          <p:cNvPr id="4" name="Slide Number Placeholder 3"/>
          <p:cNvSpPr>
            <a:spLocks noGrp="1"/>
          </p:cNvSpPr>
          <p:nvPr>
            <p:ph type="sldNum" sz="quarter" idx="10"/>
          </p:nvPr>
        </p:nvSpPr>
        <p:spPr/>
        <p:txBody>
          <a:bodyPr/>
          <a:lstStyle/>
          <a:p>
            <a:fld id="{1AEA2931-9A44-4356-B814-0E51942B811A}" type="slidenum">
              <a:rPr lang="en-US" smtClean="0"/>
              <a:t>22</a:t>
            </a:fld>
            <a:endParaRPr lang="en-US" dirty="0"/>
          </a:p>
        </p:txBody>
      </p:sp>
    </p:spTree>
    <p:extLst>
      <p:ext uri="{BB962C8B-B14F-4D97-AF65-F5344CB8AC3E}">
        <p14:creationId xmlns:p14="http://schemas.microsoft.com/office/powerpoint/2010/main" val="1810280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696913"/>
            <a:ext cx="3048000" cy="2286000"/>
          </a:xfrm>
        </p:spPr>
      </p:sp>
      <p:sp>
        <p:nvSpPr>
          <p:cNvPr id="3" name="Notes Placeholder 2"/>
          <p:cNvSpPr>
            <a:spLocks noGrp="1"/>
          </p:cNvSpPr>
          <p:nvPr>
            <p:ph type="body" idx="1"/>
          </p:nvPr>
        </p:nvSpPr>
        <p:spPr>
          <a:xfrm>
            <a:off x="701040" y="3276600"/>
            <a:ext cx="5608320" cy="4183380"/>
          </a:xfrm>
        </p:spPr>
        <p:txBody>
          <a:bodyPr/>
          <a:lstStyle/>
          <a:p>
            <a:r>
              <a:rPr lang="en-CA" dirty="0" smtClean="0"/>
              <a:t>The good</a:t>
            </a:r>
            <a:r>
              <a:rPr lang="en-CA" baseline="0" dirty="0" smtClean="0"/>
              <a:t> news is that t</a:t>
            </a:r>
            <a:r>
              <a:rPr lang="en-CA" dirty="0" smtClean="0"/>
              <a:t>he brain is continually changing and adapting. This is called neuroplasticity.</a:t>
            </a:r>
          </a:p>
          <a:p>
            <a:endParaRPr lang="en-CA" dirty="0" smtClean="0"/>
          </a:p>
          <a:p>
            <a:r>
              <a:rPr lang="en-CA" dirty="0" smtClean="0"/>
              <a:t>Although</a:t>
            </a:r>
            <a:r>
              <a:rPr lang="en-CA" baseline="0" dirty="0" smtClean="0"/>
              <a:t> areas of the brain may be affected before birth, the brain has an amazing way of working around this.</a:t>
            </a:r>
          </a:p>
          <a:p>
            <a:endParaRPr lang="en-CA" baseline="0" dirty="0" smtClean="0"/>
          </a:p>
          <a:p>
            <a:r>
              <a:rPr lang="en-CA" baseline="0" dirty="0" smtClean="0"/>
              <a:t>The way the brain ends up working may not be as good as it could have been had it not been affected by alcohol. It may take a lot of practice to learn something in a different way, but the brain can learn new ways of working.</a:t>
            </a:r>
          </a:p>
          <a:p>
            <a:endParaRPr lang="en-CA" baseline="0" dirty="0" smtClean="0"/>
          </a:p>
          <a:p>
            <a:r>
              <a:rPr lang="en-CA" b="1" i="1" baseline="0" dirty="0" smtClean="0"/>
              <a:t>YouTube Video: </a:t>
            </a:r>
            <a:r>
              <a:rPr lang="en-CA" i="1" baseline="0" dirty="0" smtClean="0"/>
              <a:t>Neuroplasticity (Sentis Brain Animation Series) 2:04</a:t>
            </a:r>
          </a:p>
          <a:p>
            <a:r>
              <a:rPr lang="en-CA" i="1" dirty="0"/>
              <a:t>https://</a:t>
            </a:r>
            <a:r>
              <a:rPr lang="en-CA" i="1" dirty="0" smtClean="0"/>
              <a:t>www.youtube.com/watch?v=ELpfYCZa87g</a:t>
            </a:r>
            <a:endParaRPr lang="en-CA" dirty="0" smtClean="0"/>
          </a:p>
        </p:txBody>
      </p:sp>
      <p:sp>
        <p:nvSpPr>
          <p:cNvPr id="4" name="Slide Number Placeholder 3"/>
          <p:cNvSpPr>
            <a:spLocks noGrp="1"/>
          </p:cNvSpPr>
          <p:nvPr>
            <p:ph type="sldNum" sz="quarter" idx="10"/>
          </p:nvPr>
        </p:nvSpPr>
        <p:spPr/>
        <p:txBody>
          <a:bodyPr/>
          <a:lstStyle/>
          <a:p>
            <a:fld id="{97C357F7-020C-448D-832D-FE1A471E3262}" type="slidenum">
              <a:rPr lang="en-US" smtClean="0"/>
              <a:pPr/>
              <a:t>23</a:t>
            </a:fld>
            <a:endParaRPr lang="en-US" dirty="0"/>
          </a:p>
        </p:txBody>
      </p:sp>
    </p:spTree>
    <p:extLst>
      <p:ext uri="{BB962C8B-B14F-4D97-AF65-F5344CB8AC3E}">
        <p14:creationId xmlns:p14="http://schemas.microsoft.com/office/powerpoint/2010/main" val="2186949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76600"/>
            <a:ext cx="5608320" cy="4183380"/>
          </a:xfrm>
        </p:spPr>
        <p:txBody>
          <a:bodyPr/>
          <a:lstStyle/>
          <a:p>
            <a:r>
              <a:rPr lang="en-CA" dirty="0"/>
              <a:t>Alcohol can affect any part of an unborn baby’s developing body. To protect the baby from alcohol, it is best to stop drinking alcohol before getting pregnant, and through all </a:t>
            </a:r>
            <a:r>
              <a:rPr lang="en-CA" dirty="0" smtClean="0"/>
              <a:t>9 </a:t>
            </a:r>
            <a:r>
              <a:rPr lang="en-CA" dirty="0"/>
              <a:t>months of pregnancy.</a:t>
            </a:r>
            <a:endParaRPr lang="en-CA" i="1" dirty="0"/>
          </a:p>
          <a:p>
            <a:pPr marL="237305" indent="-237305">
              <a:spcBef>
                <a:spcPct val="0"/>
              </a:spcBef>
              <a:buFont typeface="Arial" pitchFamily="34" charset="0"/>
              <a:buChar char="•"/>
              <a:defRPr/>
            </a:pPr>
            <a:endParaRPr lang="en-CA" i="1" dirty="0"/>
          </a:p>
          <a:p>
            <a:pPr marL="771240" lvl="1" indent="-296631">
              <a:spcBef>
                <a:spcPct val="0"/>
              </a:spcBef>
              <a:buFont typeface="Arial" pitchFamily="34" charset="0"/>
              <a:buChar char="•"/>
              <a:defRPr/>
            </a:pPr>
            <a:endParaRPr lang="en-CA" sz="1100" dirty="0">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7454F0CD-2502-441E-9870-2DB97384B987}" type="slidenum">
              <a:rPr lang="en-US" smtClean="0"/>
              <a:t>24</a:t>
            </a:fld>
            <a:endParaRPr lang="en-US" dirty="0"/>
          </a:p>
        </p:txBody>
      </p:sp>
    </p:spTree>
    <p:extLst>
      <p:ext uri="{BB962C8B-B14F-4D97-AF65-F5344CB8AC3E}">
        <p14:creationId xmlns:p14="http://schemas.microsoft.com/office/powerpoint/2010/main" val="318168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696913"/>
            <a:ext cx="3048000" cy="2286000"/>
          </a:xfrm>
        </p:spPr>
      </p:sp>
      <p:sp>
        <p:nvSpPr>
          <p:cNvPr id="3" name="Notes Placeholder 2"/>
          <p:cNvSpPr>
            <a:spLocks noGrp="1"/>
          </p:cNvSpPr>
          <p:nvPr>
            <p:ph type="body" idx="1"/>
          </p:nvPr>
        </p:nvSpPr>
        <p:spPr>
          <a:xfrm>
            <a:off x="701040" y="3276600"/>
            <a:ext cx="5608320" cy="4183380"/>
          </a:xfrm>
        </p:spPr>
        <p:txBody>
          <a:bodyPr/>
          <a:lstStyle/>
          <a:p>
            <a:r>
              <a:rPr lang="en-CA" dirty="0" smtClean="0"/>
              <a:t>In conclusion:</a:t>
            </a:r>
          </a:p>
          <a:p>
            <a:endParaRPr lang="en-CA" dirty="0" smtClean="0"/>
          </a:p>
          <a:p>
            <a:pPr marL="174708" indent="-174708">
              <a:buFont typeface="Arial" panose="020B0604020202020204" pitchFamily="34" charset="0"/>
              <a:buChar char="•"/>
            </a:pPr>
            <a:r>
              <a:rPr lang="en-CA" dirty="0" smtClean="0"/>
              <a:t>The growth of the fetus starts at conception.</a:t>
            </a:r>
          </a:p>
          <a:p>
            <a:pPr marL="174708" indent="-174708">
              <a:buFont typeface="Arial" panose="020B0604020202020204" pitchFamily="34" charset="0"/>
              <a:buChar char="•"/>
            </a:pPr>
            <a:endParaRPr lang="en-CA" dirty="0" smtClean="0"/>
          </a:p>
          <a:p>
            <a:pPr marL="174708" indent="-174708">
              <a:buFont typeface="Arial" panose="020B0604020202020204" pitchFamily="34" charset="0"/>
              <a:buChar char="•"/>
            </a:pPr>
            <a:r>
              <a:rPr lang="en-CA" dirty="0" smtClean="0"/>
              <a:t>There are times during pregnancy when certain body parts or systems are developing quickly. These parts and systems are very vulnerable at this time.</a:t>
            </a:r>
          </a:p>
          <a:p>
            <a:pPr marL="174708" indent="-174708">
              <a:buFont typeface="Arial" panose="020B0604020202020204" pitchFamily="34" charset="0"/>
              <a:buChar char="•"/>
            </a:pPr>
            <a:endParaRPr lang="en-CA" dirty="0" smtClean="0"/>
          </a:p>
          <a:p>
            <a:pPr marL="174708" indent="-174708">
              <a:buFont typeface="Arial" panose="020B0604020202020204" pitchFamily="34" charset="0"/>
              <a:buChar char="•"/>
            </a:pPr>
            <a:r>
              <a:rPr lang="en-CA" dirty="0" smtClean="0"/>
              <a:t>The brain and nervous system are developing throughout the whole pregnancy.</a:t>
            </a:r>
          </a:p>
          <a:p>
            <a:endParaRPr lang="en-CA" dirty="0"/>
          </a:p>
        </p:txBody>
      </p:sp>
      <p:sp>
        <p:nvSpPr>
          <p:cNvPr id="4" name="Slide Number Placeholder 3"/>
          <p:cNvSpPr>
            <a:spLocks noGrp="1"/>
          </p:cNvSpPr>
          <p:nvPr>
            <p:ph type="sldNum" sz="quarter" idx="10"/>
          </p:nvPr>
        </p:nvSpPr>
        <p:spPr/>
        <p:txBody>
          <a:bodyPr/>
          <a:lstStyle/>
          <a:p>
            <a:fld id="{AC03388B-DE32-4216-B127-479D50A73BCA}" type="slidenum">
              <a:rPr lang="en-CA" smtClean="0"/>
              <a:t>25</a:t>
            </a:fld>
            <a:endParaRPr lang="en-CA" dirty="0"/>
          </a:p>
        </p:txBody>
      </p:sp>
    </p:spTree>
    <p:extLst>
      <p:ext uri="{BB962C8B-B14F-4D97-AF65-F5344CB8AC3E}">
        <p14:creationId xmlns:p14="http://schemas.microsoft.com/office/powerpoint/2010/main" val="14456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00400"/>
            <a:ext cx="5608320" cy="5105400"/>
          </a:xfrm>
        </p:spPr>
        <p:txBody>
          <a:bodyPr/>
          <a:lstStyle/>
          <a:p>
            <a:r>
              <a:rPr lang="en-US" baseline="0" dirty="0" smtClean="0"/>
              <a:t>A woman is pregnant for 9 months. During this time, the baby grows and develops until he is ready to be born. </a:t>
            </a:r>
          </a:p>
          <a:p>
            <a:endParaRPr lang="en-US" baseline="0" dirty="0" smtClean="0"/>
          </a:p>
          <a:p>
            <a:r>
              <a:rPr lang="en-US" b="1" i="1" baseline="0" dirty="0" smtClean="0"/>
              <a:t>Discussion: </a:t>
            </a:r>
            <a:r>
              <a:rPr lang="en-US" i="1" baseline="0" dirty="0" smtClean="0"/>
              <a:t>What do you think is important for a healthy pregnancy? Obtain responses from participants.</a:t>
            </a:r>
            <a:endParaRPr lang="en-US" baseline="0" dirty="0" smtClean="0"/>
          </a:p>
          <a:p>
            <a:endParaRPr lang="en-US" baseline="0" dirty="0" smtClean="0"/>
          </a:p>
          <a:p>
            <a:r>
              <a:rPr lang="en-US" baseline="0" dirty="0" smtClean="0"/>
              <a:t>A healthy pregnancy includes: </a:t>
            </a:r>
            <a:r>
              <a:rPr lang="en-US" i="1" baseline="0" dirty="0" smtClean="0"/>
              <a:t>(in no particular order)</a:t>
            </a:r>
          </a:p>
          <a:p>
            <a:pPr marL="171431" indent="-171431">
              <a:buFont typeface="Arial" panose="020B0604020202020204" pitchFamily="34" charset="0"/>
              <a:buChar char="•"/>
            </a:pPr>
            <a:r>
              <a:rPr lang="en-US" baseline="0" dirty="0" smtClean="0"/>
              <a:t>Taking p</a:t>
            </a:r>
            <a:r>
              <a:rPr lang="en-US" dirty="0" smtClean="0"/>
              <a:t>renatal vitamins with folic acid </a:t>
            </a:r>
            <a:r>
              <a:rPr lang="en-US" b="0" dirty="0" smtClean="0"/>
              <a:t>every day</a:t>
            </a:r>
          </a:p>
          <a:p>
            <a:pPr marL="171431" indent="-171431">
              <a:buFont typeface="Arial" panose="020B0604020202020204" pitchFamily="34" charset="0"/>
              <a:buChar char="•"/>
            </a:pPr>
            <a:r>
              <a:rPr lang="en-US" dirty="0" smtClean="0"/>
              <a:t>Visiting a healthcare professional</a:t>
            </a:r>
          </a:p>
          <a:p>
            <a:pPr marL="171431" indent="-171431">
              <a:buFont typeface="Arial" panose="020B0604020202020204" pitchFamily="34" charset="0"/>
              <a:buChar char="•"/>
            </a:pPr>
            <a:r>
              <a:rPr lang="en-US" dirty="0" smtClean="0"/>
              <a:t>Eating healthy food</a:t>
            </a:r>
          </a:p>
          <a:p>
            <a:pPr marL="171431" indent="-171431">
              <a:buFont typeface="Arial" panose="020B0604020202020204" pitchFamily="34" charset="0"/>
              <a:buChar char="•"/>
            </a:pPr>
            <a:r>
              <a:rPr lang="en-US" dirty="0" smtClean="0"/>
              <a:t>Exercising</a:t>
            </a:r>
          </a:p>
          <a:p>
            <a:pPr marL="171431" indent="-171431">
              <a:buFont typeface="Arial" panose="020B0604020202020204" pitchFamily="34" charset="0"/>
              <a:buChar char="•"/>
            </a:pPr>
            <a:r>
              <a:rPr lang="en-US" dirty="0" smtClean="0"/>
              <a:t>Getting rest</a:t>
            </a:r>
          </a:p>
          <a:p>
            <a:pPr marL="171431" indent="-171431">
              <a:buFont typeface="Arial" panose="020B0604020202020204" pitchFamily="34" charset="0"/>
              <a:buChar char="•"/>
            </a:pPr>
            <a:r>
              <a:rPr lang="en-US" dirty="0" smtClean="0"/>
              <a:t>Reducing stress</a:t>
            </a:r>
          </a:p>
          <a:p>
            <a:pPr marL="171431" indent="-171431">
              <a:buFont typeface="Arial" panose="020B0604020202020204" pitchFamily="34" charset="0"/>
              <a:buChar char="•"/>
            </a:pPr>
            <a:r>
              <a:rPr lang="en-US" dirty="0" smtClean="0"/>
              <a:t>Maintaining a healthy weight</a:t>
            </a:r>
          </a:p>
          <a:p>
            <a:pPr marL="171431" indent="-171431">
              <a:buFont typeface="Arial" panose="020B0604020202020204" pitchFamily="34" charset="0"/>
              <a:buChar char="•"/>
            </a:pPr>
            <a:r>
              <a:rPr lang="en-US" dirty="0" smtClean="0"/>
              <a:t>Taking</a:t>
            </a:r>
            <a:r>
              <a:rPr lang="en-US" baseline="0" dirty="0" smtClean="0"/>
              <a:t> care of teeth and gums</a:t>
            </a:r>
          </a:p>
          <a:p>
            <a:pPr marL="171431" indent="-171431">
              <a:buFont typeface="Arial" panose="020B0604020202020204" pitchFamily="34" charset="0"/>
              <a:buChar char="•"/>
            </a:pPr>
            <a:r>
              <a:rPr lang="en-US" baseline="0" dirty="0" smtClean="0"/>
              <a:t>Getting tested for STIs and HIV</a:t>
            </a:r>
          </a:p>
          <a:p>
            <a:pPr marL="171431" indent="-171431">
              <a:buFont typeface="Arial" panose="020B0604020202020204" pitchFamily="34" charset="0"/>
              <a:buChar char="•"/>
            </a:pPr>
            <a:r>
              <a:rPr lang="en-US" baseline="0" dirty="0" smtClean="0"/>
              <a:t>Avoiding risky medications</a:t>
            </a:r>
          </a:p>
          <a:p>
            <a:pPr marL="171431" indent="-171431">
              <a:buFont typeface="Arial" panose="020B0604020202020204" pitchFamily="34" charset="0"/>
              <a:buChar char="•"/>
            </a:pPr>
            <a:r>
              <a:rPr lang="en-US" baseline="0" dirty="0" smtClean="0"/>
              <a:t>Treating any existing medical conditions, such as diabetes </a:t>
            </a:r>
            <a:r>
              <a:rPr lang="en-US" b="0" baseline="0" dirty="0" smtClean="0"/>
              <a:t>or </a:t>
            </a:r>
            <a:r>
              <a:rPr lang="en-US" baseline="0" dirty="0" smtClean="0"/>
              <a:t>high blood pressure</a:t>
            </a:r>
          </a:p>
          <a:p>
            <a:pPr marL="171431" indent="-171431">
              <a:buFont typeface="Arial" panose="020B0604020202020204" pitchFamily="34" charset="0"/>
              <a:buChar char="•"/>
            </a:pPr>
            <a:r>
              <a:rPr lang="en-US" baseline="0" dirty="0" smtClean="0"/>
              <a:t>Having healthy relationships</a:t>
            </a:r>
          </a:p>
          <a:p>
            <a:pPr marL="171431" indent="-171431">
              <a:buFont typeface="Arial" panose="020B0604020202020204" pitchFamily="34" charset="0"/>
              <a:buChar char="•"/>
            </a:pPr>
            <a:r>
              <a:rPr lang="en-US" baseline="0" dirty="0" smtClean="0"/>
              <a:t>Not using street drugs</a:t>
            </a:r>
          </a:p>
          <a:p>
            <a:pPr marL="171431" indent="-171431">
              <a:buFont typeface="Arial" panose="020B0604020202020204" pitchFamily="34" charset="0"/>
              <a:buChar char="•"/>
            </a:pPr>
            <a:r>
              <a:rPr lang="en-US" baseline="0" dirty="0" smtClean="0"/>
              <a:t>Not smoking cigarettes</a:t>
            </a:r>
          </a:p>
          <a:p>
            <a:pPr marL="171431" indent="-171431">
              <a:buFont typeface="Arial" panose="020B0604020202020204" pitchFamily="34" charset="0"/>
              <a:buChar char="•"/>
            </a:pPr>
            <a:r>
              <a:rPr lang="en-US" baseline="0" dirty="0" smtClean="0"/>
              <a:t>Avoiding alcohol</a:t>
            </a:r>
          </a:p>
          <a:p>
            <a:pPr marL="171431" indent="-171431">
              <a:buFont typeface="Arial" panose="020B0604020202020204" pitchFamily="34" charset="0"/>
              <a:buChar char="•"/>
            </a:pPr>
            <a:endParaRPr lang="en-US" baseline="0" dirty="0" smtClean="0"/>
          </a:p>
          <a:p>
            <a:r>
              <a:rPr lang="en-US" b="1" i="1" baseline="0" dirty="0" smtClean="0"/>
              <a:t>Facilitated Discussion: </a:t>
            </a:r>
            <a:r>
              <a:rPr lang="en-US" i="1" baseline="0" dirty="0" smtClean="0"/>
              <a:t>How does your community support a woman to have a healthy pregnancy?</a:t>
            </a:r>
          </a:p>
          <a:p>
            <a:endParaRPr lang="en-US" baseline="0" dirty="0" smtClean="0"/>
          </a:p>
        </p:txBody>
      </p:sp>
      <p:sp>
        <p:nvSpPr>
          <p:cNvPr id="4" name="Slide Number Placeholder 3"/>
          <p:cNvSpPr>
            <a:spLocks noGrp="1"/>
          </p:cNvSpPr>
          <p:nvPr>
            <p:ph type="sldNum" sz="quarter" idx="10"/>
          </p:nvPr>
        </p:nvSpPr>
        <p:spPr/>
        <p:txBody>
          <a:bodyPr/>
          <a:lstStyle/>
          <a:p>
            <a:fld id="{D0F4986C-7ABC-401F-8700-DFDE72E98481}" type="slidenum">
              <a:rPr lang="en-US" smtClean="0"/>
              <a:t>3</a:t>
            </a:fld>
            <a:endParaRPr lang="en-US" dirty="0"/>
          </a:p>
        </p:txBody>
      </p:sp>
    </p:spTree>
    <p:extLst>
      <p:ext uri="{BB962C8B-B14F-4D97-AF65-F5344CB8AC3E}">
        <p14:creationId xmlns:p14="http://schemas.microsoft.com/office/powerpoint/2010/main" val="220315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696913"/>
            <a:ext cx="3048000" cy="2286000"/>
          </a:xfrm>
        </p:spPr>
      </p:sp>
      <p:sp>
        <p:nvSpPr>
          <p:cNvPr id="3" name="Notes Placeholder 2"/>
          <p:cNvSpPr>
            <a:spLocks noGrp="1"/>
          </p:cNvSpPr>
          <p:nvPr>
            <p:ph type="body" idx="1"/>
          </p:nvPr>
        </p:nvSpPr>
        <p:spPr>
          <a:xfrm>
            <a:off x="701040" y="3200400"/>
            <a:ext cx="5608320" cy="4183380"/>
          </a:xfrm>
        </p:spPr>
        <p:txBody>
          <a:bodyPr/>
          <a:lstStyle/>
          <a:p>
            <a:pPr defTabSz="914350">
              <a:defRPr/>
            </a:pPr>
            <a:r>
              <a:rPr lang="en-US" baseline="0" dirty="0" smtClean="0"/>
              <a:t>Chromosomes carry genetic information for the development of the baby. This information can be thought of as a “blueprint” for development of the baby.</a:t>
            </a:r>
          </a:p>
          <a:p>
            <a:pPr defTabSz="914350">
              <a:defRPr/>
            </a:pPr>
            <a:endParaRPr lang="en-US" baseline="0" dirty="0" smtClean="0"/>
          </a:p>
          <a:p>
            <a:pPr defTabSz="914350">
              <a:defRPr/>
            </a:pPr>
            <a:r>
              <a:rPr lang="en-US" dirty="0" smtClean="0"/>
              <a:t>Chromosomes </a:t>
            </a:r>
            <a:r>
              <a:rPr lang="en-US" dirty="0"/>
              <a:t>have hundreds of </a:t>
            </a:r>
            <a:r>
              <a:rPr lang="en-US" dirty="0" smtClean="0"/>
              <a:t>genes in them. </a:t>
            </a:r>
            <a:r>
              <a:rPr lang="en-US" dirty="0"/>
              <a:t>Genes </a:t>
            </a:r>
            <a:r>
              <a:rPr lang="en-US" dirty="0" smtClean="0"/>
              <a:t>can be thought of as instructions. </a:t>
            </a:r>
            <a:r>
              <a:rPr lang="en-US" dirty="0"/>
              <a:t>Genes decide things such as the colour of eyes and hair, </a:t>
            </a:r>
            <a:r>
              <a:rPr lang="en-US" dirty="0" smtClean="0"/>
              <a:t>and how </a:t>
            </a:r>
            <a:r>
              <a:rPr lang="en-US" dirty="0"/>
              <a:t>tall a person will </a:t>
            </a:r>
            <a:r>
              <a:rPr lang="en-US" dirty="0" smtClean="0"/>
              <a:t>be.</a:t>
            </a:r>
            <a:endParaRPr lang="en-US" b="1" dirty="0"/>
          </a:p>
          <a:p>
            <a:pPr defTabSz="914350">
              <a:defRPr/>
            </a:pPr>
            <a:endParaRPr lang="en-US" dirty="0"/>
          </a:p>
          <a:p>
            <a:pPr defTabSz="914350">
              <a:defRPr/>
            </a:pPr>
            <a:r>
              <a:rPr lang="en-US" dirty="0" smtClean="0"/>
              <a:t>At the time when fertilization occurs,</a:t>
            </a:r>
            <a:r>
              <a:rPr lang="en-US" baseline="0" dirty="0" smtClean="0"/>
              <a:t> b</a:t>
            </a:r>
            <a:r>
              <a:rPr lang="en-US" dirty="0" smtClean="0"/>
              <a:t>oth</a:t>
            </a:r>
            <a:r>
              <a:rPr lang="en-US" baseline="0" dirty="0" smtClean="0"/>
              <a:t> the</a:t>
            </a:r>
            <a:r>
              <a:rPr lang="en-US" dirty="0" smtClean="0"/>
              <a:t> mother and</a:t>
            </a:r>
            <a:r>
              <a:rPr lang="en-US" baseline="0" dirty="0" smtClean="0"/>
              <a:t> father give 23 chromosomes to their new baby t</a:t>
            </a:r>
            <a:r>
              <a:rPr lang="en-US" dirty="0" smtClean="0"/>
              <a:t>hrough the egg and the sperm. The baby will then have </a:t>
            </a:r>
            <a:r>
              <a:rPr lang="en-US" baseline="0" dirty="0" smtClean="0"/>
              <a:t>46 chromosomes (23 pairs).</a:t>
            </a:r>
          </a:p>
          <a:p>
            <a:pPr defTabSz="914350">
              <a:defRPr/>
            </a:pPr>
            <a:endParaRPr lang="en-US" baseline="0" dirty="0" smtClean="0"/>
          </a:p>
          <a:p>
            <a:pPr defTabSz="914350">
              <a:defRPr/>
            </a:pPr>
            <a:r>
              <a:rPr lang="en-US" baseline="0" dirty="0" smtClean="0"/>
              <a:t>One of these 23 pairs </a:t>
            </a:r>
            <a:r>
              <a:rPr lang="en-US" b="0" baseline="0" dirty="0" smtClean="0"/>
              <a:t>determines </a:t>
            </a:r>
            <a:r>
              <a:rPr lang="en-US" baseline="0" dirty="0" smtClean="0"/>
              <a:t>if the baby will be a boy or a girl.</a:t>
            </a:r>
          </a:p>
          <a:p>
            <a:endParaRPr lang="en-US" baseline="0" dirty="0" smtClean="0"/>
          </a:p>
        </p:txBody>
      </p:sp>
      <p:sp>
        <p:nvSpPr>
          <p:cNvPr id="4" name="Slide Number Placeholder 3"/>
          <p:cNvSpPr>
            <a:spLocks noGrp="1"/>
          </p:cNvSpPr>
          <p:nvPr>
            <p:ph type="sldNum" sz="quarter" idx="10"/>
          </p:nvPr>
        </p:nvSpPr>
        <p:spPr/>
        <p:txBody>
          <a:bodyPr/>
          <a:lstStyle/>
          <a:p>
            <a:fld id="{DF15387F-1074-4AE8-8135-A8CC862AD45A}" type="slidenum">
              <a:rPr lang="en-US" smtClean="0"/>
              <a:t>4</a:t>
            </a:fld>
            <a:endParaRPr lang="en-US" dirty="0"/>
          </a:p>
        </p:txBody>
      </p:sp>
    </p:spTree>
    <p:extLst>
      <p:ext uri="{BB962C8B-B14F-4D97-AF65-F5344CB8AC3E}">
        <p14:creationId xmlns:p14="http://schemas.microsoft.com/office/powerpoint/2010/main" val="251882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696913"/>
            <a:ext cx="3048000" cy="2286000"/>
          </a:xfrm>
        </p:spPr>
      </p:sp>
      <p:sp>
        <p:nvSpPr>
          <p:cNvPr id="3" name="Notes Placeholder 2"/>
          <p:cNvSpPr>
            <a:spLocks noGrp="1"/>
          </p:cNvSpPr>
          <p:nvPr>
            <p:ph type="body" idx="1"/>
          </p:nvPr>
        </p:nvSpPr>
        <p:spPr>
          <a:xfrm>
            <a:off x="701040" y="3200400"/>
            <a:ext cx="5608320" cy="4183380"/>
          </a:xfrm>
        </p:spPr>
        <p:txBody>
          <a:bodyPr/>
          <a:lstStyle/>
          <a:p>
            <a:r>
              <a:rPr lang="en-US" baseline="0" dirty="0" smtClean="0"/>
              <a:t>Genes determine such things as personality, height, weight, brain development, and health.</a:t>
            </a:r>
          </a:p>
          <a:p>
            <a:endParaRPr lang="en-US" baseline="0" dirty="0" smtClean="0"/>
          </a:p>
          <a:p>
            <a:r>
              <a:rPr lang="en-US" baseline="0" dirty="0" smtClean="0"/>
              <a:t>Factors, such as the mother feeling stress or using alcohol during pregnancy, can affect what the genes do. These are called environmental factors.</a:t>
            </a:r>
          </a:p>
          <a:p>
            <a:endParaRPr lang="en-US" baseline="0" dirty="0" smtClean="0"/>
          </a:p>
          <a:p>
            <a:r>
              <a:rPr lang="en-US" baseline="0" dirty="0" smtClean="0"/>
              <a:t>Environmental factors have an effect on which genes are turned on (expressed) and which genes stay off (muted). Just like a lightbulb. This is called epigenetics.</a:t>
            </a:r>
          </a:p>
          <a:p>
            <a:endParaRPr lang="en-US" baseline="0" dirty="0" smtClean="0"/>
          </a:p>
          <a:p>
            <a:r>
              <a:rPr lang="en-US" baseline="0" dirty="0" smtClean="0"/>
              <a:t>Alcohol is one example of an environmental factor that affects what the genes do.</a:t>
            </a:r>
          </a:p>
          <a:p>
            <a:endParaRPr lang="en-US" baseline="0" dirty="0" smtClean="0"/>
          </a:p>
          <a:p>
            <a:r>
              <a:rPr lang="en-US" baseline="0" dirty="0" smtClean="0"/>
              <a:t>Genes being turned on or staying off can affect the genes in future generations as well.</a:t>
            </a:r>
          </a:p>
        </p:txBody>
      </p:sp>
      <p:sp>
        <p:nvSpPr>
          <p:cNvPr id="4" name="Slide Number Placeholder 3"/>
          <p:cNvSpPr>
            <a:spLocks noGrp="1"/>
          </p:cNvSpPr>
          <p:nvPr>
            <p:ph type="sldNum" sz="quarter" idx="10"/>
          </p:nvPr>
        </p:nvSpPr>
        <p:spPr/>
        <p:txBody>
          <a:bodyPr/>
          <a:lstStyle/>
          <a:p>
            <a:fld id="{DF15387F-1074-4AE8-8135-A8CC862AD45A}" type="slidenum">
              <a:rPr lang="en-US" smtClean="0"/>
              <a:t>5</a:t>
            </a:fld>
            <a:endParaRPr lang="en-US" dirty="0"/>
          </a:p>
        </p:txBody>
      </p:sp>
    </p:spTree>
    <p:extLst>
      <p:ext uri="{BB962C8B-B14F-4D97-AF65-F5344CB8AC3E}">
        <p14:creationId xmlns:p14="http://schemas.microsoft.com/office/powerpoint/2010/main" val="220952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00400"/>
            <a:ext cx="5608320" cy="4183380"/>
          </a:xfrm>
        </p:spPr>
        <p:txBody>
          <a:bodyPr/>
          <a:lstStyle/>
          <a:p>
            <a:pPr defTabSz="914350">
              <a:defRPr/>
            </a:pPr>
            <a:r>
              <a:rPr lang="en-US" i="0" strike="noStrike" baseline="0" dirty="0" smtClean="0"/>
              <a:t>The developing baby is called a fetus. The growth of the developing baby is called</a:t>
            </a:r>
            <a:r>
              <a:rPr lang="en-US" baseline="0" dirty="0" smtClean="0"/>
              <a:t> fetal development. </a:t>
            </a:r>
            <a:r>
              <a:rPr lang="en-US" i="0" strike="noStrike" baseline="0" dirty="0" smtClean="0"/>
              <a:t>Many people do not know a lot about fetal development.</a:t>
            </a:r>
          </a:p>
          <a:p>
            <a:pPr defTabSz="914350">
              <a:defRPr/>
            </a:pPr>
            <a:endParaRPr lang="en-US" i="0" strike="noStrike" baseline="0" dirty="0" smtClean="0"/>
          </a:p>
          <a:p>
            <a:r>
              <a:rPr lang="en-US" baseline="0" dirty="0" smtClean="0"/>
              <a:t>Why is it important to understand fetal development?</a:t>
            </a:r>
          </a:p>
          <a:p>
            <a:endParaRPr lang="en-US" baseline="0" dirty="0" smtClean="0"/>
          </a:p>
          <a:p>
            <a:r>
              <a:rPr lang="en-US" dirty="0" smtClean="0"/>
              <a:t>When we know about healthy</a:t>
            </a:r>
            <a:r>
              <a:rPr lang="en-US" baseline="0" dirty="0" smtClean="0"/>
              <a:t> fetal development, it is easier to understand how drinking alcohol when pregnant can affect the fetus.</a:t>
            </a:r>
          </a:p>
          <a:p>
            <a:endParaRPr lang="en-US" baseline="0" dirty="0" smtClean="0"/>
          </a:p>
          <a:p>
            <a:r>
              <a:rPr lang="en-US" baseline="0" dirty="0" smtClean="0"/>
              <a:t>During this presentation, we will start at the very beginning; before a woman is pregnant.</a:t>
            </a:r>
          </a:p>
          <a:p>
            <a:endParaRPr lang="en-US" baseline="0" dirty="0" smtClean="0"/>
          </a:p>
          <a:p>
            <a:r>
              <a:rPr lang="en-CA" dirty="0" smtClean="0"/>
              <a:t>You </a:t>
            </a:r>
            <a:r>
              <a:rPr lang="en-CA" baseline="0" dirty="0" smtClean="0"/>
              <a:t>will learn about:</a:t>
            </a:r>
          </a:p>
          <a:p>
            <a:pPr marL="171441" indent="-171441">
              <a:buFont typeface="Arial" panose="020B0604020202020204" pitchFamily="34" charset="0"/>
              <a:buChar char="•"/>
            </a:pPr>
            <a:r>
              <a:rPr lang="en-CA" baseline="0" dirty="0" smtClean="0"/>
              <a:t>A woman’s menstrual cycle</a:t>
            </a:r>
          </a:p>
          <a:p>
            <a:pPr marL="171441" indent="-171441">
              <a:buFont typeface="Arial" panose="020B0604020202020204" pitchFamily="34" charset="0"/>
              <a:buChar char="•"/>
            </a:pPr>
            <a:r>
              <a:rPr lang="en-CA" baseline="0" dirty="0" smtClean="0"/>
              <a:t>How the baby is made and develops</a:t>
            </a:r>
          </a:p>
          <a:p>
            <a:pPr marL="171441" indent="-171441">
              <a:buFont typeface="Arial" panose="020B0604020202020204" pitchFamily="34" charset="0"/>
              <a:buChar char="•"/>
            </a:pPr>
            <a:r>
              <a:rPr lang="en-CA" baseline="0" dirty="0" smtClean="0"/>
              <a:t>How the baby gets nourishment and how alcohol gets to the baby</a:t>
            </a:r>
          </a:p>
          <a:p>
            <a:pPr marL="171441" indent="-171441" defTabSz="931774">
              <a:buFont typeface="Arial" panose="020B0604020202020204" pitchFamily="34" charset="0"/>
              <a:buChar char="•"/>
              <a:defRPr/>
            </a:pPr>
            <a:r>
              <a:rPr lang="en-CA" baseline="0" dirty="0" smtClean="0"/>
              <a:t>How genetics and </a:t>
            </a:r>
            <a:r>
              <a:rPr lang="en-CA" b="0" baseline="0" dirty="0" smtClean="0"/>
              <a:t>the e</a:t>
            </a:r>
            <a:r>
              <a:rPr lang="en-CA" baseline="0" dirty="0" smtClean="0"/>
              <a:t>nvironment affect the baby’s development</a:t>
            </a:r>
          </a:p>
          <a:p>
            <a:pPr marL="171441" indent="-171441">
              <a:buFont typeface="Arial" panose="020B0604020202020204" pitchFamily="34" charset="0"/>
              <a:buChar char="•"/>
            </a:pPr>
            <a:r>
              <a:rPr lang="en-CA" baseline="0" dirty="0" smtClean="0"/>
              <a:t>Why sensitive or critical periods of development are important</a:t>
            </a:r>
          </a:p>
          <a:p>
            <a:pPr marL="171441" indent="-171441">
              <a:buFont typeface="Arial" panose="020B0604020202020204" pitchFamily="34" charset="0"/>
              <a:buChar char="•"/>
            </a:pPr>
            <a:r>
              <a:rPr lang="en-CA" baseline="0" dirty="0" smtClean="0"/>
              <a:t>Brain development</a:t>
            </a:r>
          </a:p>
        </p:txBody>
      </p:sp>
      <p:sp>
        <p:nvSpPr>
          <p:cNvPr id="4" name="Slide Number Placeholder 3"/>
          <p:cNvSpPr>
            <a:spLocks noGrp="1"/>
          </p:cNvSpPr>
          <p:nvPr>
            <p:ph type="sldNum" sz="quarter" idx="10"/>
          </p:nvPr>
        </p:nvSpPr>
        <p:spPr/>
        <p:txBody>
          <a:bodyPr/>
          <a:lstStyle/>
          <a:p>
            <a:fld id="{DF15387F-1074-4AE8-8135-A8CC862AD45A}" type="slidenum">
              <a:rPr lang="en-US" smtClean="0"/>
              <a:t>6</a:t>
            </a:fld>
            <a:endParaRPr lang="en-US" dirty="0"/>
          </a:p>
        </p:txBody>
      </p:sp>
    </p:spTree>
    <p:extLst>
      <p:ext uri="{BB962C8B-B14F-4D97-AF65-F5344CB8AC3E}">
        <p14:creationId xmlns:p14="http://schemas.microsoft.com/office/powerpoint/2010/main" val="1664842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696913"/>
            <a:ext cx="3048000" cy="2286000"/>
          </a:xfrm>
        </p:spPr>
      </p:sp>
      <p:sp>
        <p:nvSpPr>
          <p:cNvPr id="3" name="Notes Placeholder 2"/>
          <p:cNvSpPr>
            <a:spLocks noGrp="1"/>
          </p:cNvSpPr>
          <p:nvPr>
            <p:ph type="body" idx="1"/>
          </p:nvPr>
        </p:nvSpPr>
        <p:spPr>
          <a:xfrm>
            <a:off x="685800" y="3200400"/>
            <a:ext cx="5715000" cy="5486400"/>
          </a:xfrm>
        </p:spPr>
        <p:txBody>
          <a:bodyPr/>
          <a:lstStyle/>
          <a:p>
            <a:pPr defTabSz="931774">
              <a:defRPr/>
            </a:pPr>
            <a:r>
              <a:rPr lang="en-US" i="0" strike="noStrike" baseline="0" dirty="0" smtClean="0"/>
              <a:t>Let’s start at the beginning.</a:t>
            </a:r>
          </a:p>
          <a:p>
            <a:pPr defTabSz="931774">
              <a:defRPr/>
            </a:pPr>
            <a:endParaRPr lang="en-US" i="0" strike="noStrike" baseline="0" dirty="0" smtClean="0"/>
          </a:p>
          <a:p>
            <a:r>
              <a:rPr lang="en-US" baseline="0" dirty="0" smtClean="0"/>
              <a:t>Each month, most women’s bodies are getting ready to have a baby. This is called the menstrual cycle.</a:t>
            </a:r>
          </a:p>
          <a:p>
            <a:endParaRPr lang="en-US" baseline="0" dirty="0" smtClean="0"/>
          </a:p>
          <a:p>
            <a:r>
              <a:rPr lang="en-US" baseline="0" dirty="0" smtClean="0"/>
              <a:t>The menstrual cycle is different for all women. Some women’s cycles are 21 days and others 35 days.</a:t>
            </a:r>
          </a:p>
          <a:p>
            <a:endParaRPr lang="en-US" baseline="0" dirty="0" smtClean="0"/>
          </a:p>
          <a:p>
            <a:r>
              <a:rPr lang="en-US" baseline="0" dirty="0" smtClean="0"/>
              <a:t>Each menstrual cycle starts when the woman gets a period (which is called menstruation) and stops the day before her next period begins. Most periods last from 3 to 5 days. Some periods may be as short as 2 days or as long as 8 days. Each woman is different.</a:t>
            </a:r>
          </a:p>
          <a:p>
            <a:endParaRPr lang="en-US" baseline="0" dirty="0" smtClean="0"/>
          </a:p>
          <a:p>
            <a:r>
              <a:rPr lang="en-US" b="1" baseline="0" dirty="0" smtClean="0"/>
              <a:t>What happens during the menstrual cycle?</a:t>
            </a:r>
          </a:p>
          <a:p>
            <a:endParaRPr lang="en-US" b="1" baseline="0" dirty="0" smtClean="0"/>
          </a:p>
          <a:p>
            <a:pPr marL="174708" indent="-174708">
              <a:buFont typeface="Arial" panose="020B0604020202020204" pitchFamily="34" charset="0"/>
              <a:buChar char="•"/>
            </a:pPr>
            <a:r>
              <a:rPr lang="en-US" baseline="0" dirty="0" smtClean="0"/>
              <a:t>When a woman finishes her period, her uterus wall starts to thicken and gets ready to look after an unborn baby. The thickened uterus wall is called the endometrium.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Between the 2</a:t>
            </a:r>
            <a:r>
              <a:rPr lang="en-US" baseline="30000" dirty="0" smtClean="0"/>
              <a:t>nd</a:t>
            </a:r>
            <a:r>
              <a:rPr lang="en-US" baseline="0" dirty="0" smtClean="0"/>
              <a:t> and 3</a:t>
            </a:r>
            <a:r>
              <a:rPr lang="en-US" baseline="30000" dirty="0" smtClean="0"/>
              <a:t>rd</a:t>
            </a:r>
            <a:r>
              <a:rPr lang="en-US" baseline="0" dirty="0" smtClean="0"/>
              <a:t> weeks of the menstrual cycle, an egg is released from the ovary. The egg travels through the fallopian tube. The egg is only healthy for 24 hours. During these 24 hours, sperm can penetrate the egg, join its chromosomes with the egg’s chromosomes (fertilization), and start to develop as a baby.</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If an egg is fertilized, it will attach to (or implant in) the endometrium (the wall of the uterus). We will talk more about how this happens in the next few slides.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If the egg is not fertilized or implantation does not happen, the endometrium begins to break down. When a woman gets her period, she is shedding (or getting rid of) the endometrium so that the whole process can begin again.</a:t>
            </a:r>
          </a:p>
          <a:p>
            <a:endParaRPr lang="en-US" i="1" baseline="0" dirty="0" smtClean="0"/>
          </a:p>
        </p:txBody>
      </p:sp>
      <p:sp>
        <p:nvSpPr>
          <p:cNvPr id="4" name="Slide Number Placeholder 3"/>
          <p:cNvSpPr>
            <a:spLocks noGrp="1"/>
          </p:cNvSpPr>
          <p:nvPr>
            <p:ph type="sldNum" sz="quarter" idx="10"/>
          </p:nvPr>
        </p:nvSpPr>
        <p:spPr/>
        <p:txBody>
          <a:bodyPr/>
          <a:lstStyle/>
          <a:p>
            <a:fld id="{DF15387F-1074-4AE8-8135-A8CC862AD45A}" type="slidenum">
              <a:rPr lang="en-US" smtClean="0"/>
              <a:t>7</a:t>
            </a:fld>
            <a:endParaRPr lang="en-US" dirty="0"/>
          </a:p>
        </p:txBody>
      </p:sp>
    </p:spTree>
    <p:extLst>
      <p:ext uri="{BB962C8B-B14F-4D97-AF65-F5344CB8AC3E}">
        <p14:creationId xmlns:p14="http://schemas.microsoft.com/office/powerpoint/2010/main" val="265719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696913"/>
            <a:ext cx="3048000" cy="2286000"/>
          </a:xfrm>
        </p:spPr>
      </p:sp>
      <p:sp>
        <p:nvSpPr>
          <p:cNvPr id="3" name="Notes Placeholder 2"/>
          <p:cNvSpPr>
            <a:spLocks noGrp="1"/>
          </p:cNvSpPr>
          <p:nvPr>
            <p:ph type="body" idx="1"/>
          </p:nvPr>
        </p:nvSpPr>
        <p:spPr>
          <a:xfrm>
            <a:off x="701040" y="3200400"/>
            <a:ext cx="5608320" cy="4183380"/>
          </a:xfrm>
        </p:spPr>
        <p:txBody>
          <a:bodyPr/>
          <a:lstStyle/>
          <a:p>
            <a:pPr defTabSz="914350">
              <a:defRPr/>
            </a:pPr>
            <a:r>
              <a:rPr lang="en-US" baseline="0" dirty="0" smtClean="0"/>
              <a:t>When a man ejaculates, sperm is released. These sperm have to make a long journey to get to the healthy egg. Only a few of the man’s sperm might reach the egg. When a sperm gets past the lining of the egg (penetrates the egg), fertilization occurs. Fertilization is the beginning of pregnancy. Fertilization is also called conception.</a:t>
            </a:r>
          </a:p>
          <a:p>
            <a:pPr defTabSz="914350">
              <a:defRPr/>
            </a:pPr>
            <a:endParaRPr lang="en-US" b="0" baseline="0" dirty="0" smtClean="0">
              <a:solidFill>
                <a:srgbClr val="FF0000"/>
              </a:solidFill>
            </a:endParaRPr>
          </a:p>
          <a:p>
            <a:pPr defTabSz="914350">
              <a:defRPr/>
            </a:pPr>
            <a:r>
              <a:rPr lang="en-US" b="0" baseline="0" dirty="0" smtClean="0"/>
              <a:t>When a penis is aroused and erect, fluid containing sperm (precum) can be released. This can happen before ejaculation. Any contact between the vagina and semen can cause pregnancy. Fertilization can happen even if the man’s penis does not enter the vagina and ejaculate (have an orgasm).</a:t>
            </a:r>
          </a:p>
          <a:p>
            <a:pPr defTabSz="914350">
              <a:defRPr/>
            </a:pPr>
            <a:endParaRPr lang="en-US" b="0" baseline="0" dirty="0" smtClean="0">
              <a:solidFill>
                <a:srgbClr val="FF0000"/>
              </a:solidFill>
            </a:endParaRPr>
          </a:p>
          <a:p>
            <a:pPr defTabSz="914350">
              <a:defRPr/>
            </a:pPr>
            <a:r>
              <a:rPr lang="en-CA" dirty="0"/>
              <a:t>If a woman has unprotected sex during the time (24 hours) that an egg is released and healthy, fertilization can happen. </a:t>
            </a:r>
            <a:r>
              <a:rPr lang="en-US" b="0" baseline="0" dirty="0" smtClean="0"/>
              <a:t>Pregnancy can even take place if unprotected sex happens before the egg is released. That is because sperm live in the body for up to 6 days.</a:t>
            </a:r>
          </a:p>
          <a:p>
            <a:pPr defTabSz="914350">
              <a:defRPr/>
            </a:pPr>
            <a:endParaRPr lang="en-US" b="0" baseline="0" dirty="0" smtClean="0">
              <a:solidFill>
                <a:srgbClr val="FF0000"/>
              </a:solidFill>
            </a:endParaRPr>
          </a:p>
          <a:p>
            <a:pPr defTabSz="914350">
              <a:defRPr/>
            </a:pPr>
            <a:endParaRPr lang="en-US" i="1" u="none" baseline="30000" dirty="0" smtClean="0"/>
          </a:p>
          <a:p>
            <a:pPr defTabSz="914350">
              <a:defRPr/>
            </a:pPr>
            <a:endParaRPr lang="en-US" i="1" u="none" baseline="30000" dirty="0" smtClean="0"/>
          </a:p>
        </p:txBody>
      </p:sp>
      <p:sp>
        <p:nvSpPr>
          <p:cNvPr id="4" name="Slide Number Placeholder 3"/>
          <p:cNvSpPr>
            <a:spLocks noGrp="1"/>
          </p:cNvSpPr>
          <p:nvPr>
            <p:ph type="sldNum" sz="quarter" idx="10"/>
          </p:nvPr>
        </p:nvSpPr>
        <p:spPr/>
        <p:txBody>
          <a:bodyPr/>
          <a:lstStyle/>
          <a:p>
            <a:fld id="{DF15387F-1074-4AE8-8135-A8CC862AD45A}" type="slidenum">
              <a:rPr lang="en-US" smtClean="0"/>
              <a:t>8</a:t>
            </a:fld>
            <a:endParaRPr lang="en-US" dirty="0"/>
          </a:p>
        </p:txBody>
      </p:sp>
    </p:spTree>
    <p:extLst>
      <p:ext uri="{BB962C8B-B14F-4D97-AF65-F5344CB8AC3E}">
        <p14:creationId xmlns:p14="http://schemas.microsoft.com/office/powerpoint/2010/main" val="1631772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248" y="696913"/>
            <a:ext cx="3048000" cy="2286000"/>
          </a:xfrm>
        </p:spPr>
      </p:sp>
      <p:sp>
        <p:nvSpPr>
          <p:cNvPr id="3" name="Notes Placeholder 2"/>
          <p:cNvSpPr>
            <a:spLocks noGrp="1"/>
          </p:cNvSpPr>
          <p:nvPr>
            <p:ph type="body" idx="1"/>
          </p:nvPr>
        </p:nvSpPr>
        <p:spPr>
          <a:xfrm>
            <a:off x="701040" y="3200400"/>
            <a:ext cx="5608320" cy="4183380"/>
          </a:xfrm>
        </p:spPr>
        <p:txBody>
          <a:bodyPr/>
          <a:lstStyle/>
          <a:p>
            <a:r>
              <a:rPr lang="en-US" baseline="0" dirty="0" smtClean="0"/>
              <a:t>Once the egg is fertilized, it travels down the fallopian tube.</a:t>
            </a:r>
          </a:p>
          <a:p>
            <a:endParaRPr lang="en-US" baseline="0" dirty="0" smtClean="0"/>
          </a:p>
          <a:p>
            <a:r>
              <a:rPr lang="en-US" baseline="0" dirty="0" smtClean="0"/>
              <a:t>As it travels, the </a:t>
            </a:r>
            <a:r>
              <a:rPr lang="en-US" b="0" baseline="0" dirty="0" smtClean="0"/>
              <a:t>egg’s</a:t>
            </a:r>
            <a:r>
              <a:rPr lang="en-US" baseline="0" dirty="0" smtClean="0"/>
              <a:t> cells split and double to make more cells. This process continues </a:t>
            </a:r>
            <a:r>
              <a:rPr lang="en-US" b="0" baseline="0" dirty="0" smtClean="0"/>
              <a:t>throughout the entire </a:t>
            </a:r>
            <a:r>
              <a:rPr lang="en-US" baseline="0" dirty="0" smtClean="0"/>
              <a:t>pregnancy.</a:t>
            </a:r>
          </a:p>
          <a:p>
            <a:endParaRPr lang="en-US" baseline="0" dirty="0" smtClean="0"/>
          </a:p>
          <a:p>
            <a:r>
              <a:rPr lang="en-US" baseline="0" dirty="0" smtClean="0"/>
              <a:t>About 8 to 9 days after the egg is fertilized, the egg will attach (called implantation) to the lining of the uterus (the endometrium).</a:t>
            </a:r>
          </a:p>
          <a:p>
            <a:endParaRPr lang="en-US" baseline="0" dirty="0" smtClean="0"/>
          </a:p>
          <a:p>
            <a:pPr defTabSz="931723"/>
            <a:endParaRPr lang="en-US" dirty="0">
              <a:latin typeface="Calibri" charset="0"/>
            </a:endParaRPr>
          </a:p>
          <a:p>
            <a:endParaRPr lang="en-US" dirty="0"/>
          </a:p>
        </p:txBody>
      </p:sp>
      <p:sp>
        <p:nvSpPr>
          <p:cNvPr id="4" name="Slide Number Placeholder 3"/>
          <p:cNvSpPr>
            <a:spLocks noGrp="1"/>
          </p:cNvSpPr>
          <p:nvPr>
            <p:ph type="sldNum" sz="quarter" idx="10"/>
          </p:nvPr>
        </p:nvSpPr>
        <p:spPr/>
        <p:txBody>
          <a:bodyPr/>
          <a:lstStyle/>
          <a:p>
            <a:fld id="{DF15387F-1074-4AE8-8135-A8CC862AD45A}" type="slidenum">
              <a:rPr lang="en-US" smtClean="0"/>
              <a:t>9</a:t>
            </a:fld>
            <a:endParaRPr lang="en-US" dirty="0"/>
          </a:p>
        </p:txBody>
      </p:sp>
    </p:spTree>
    <p:extLst>
      <p:ext uri="{BB962C8B-B14F-4D97-AF65-F5344CB8AC3E}">
        <p14:creationId xmlns:p14="http://schemas.microsoft.com/office/powerpoint/2010/main" val="2288987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OPIC">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72" y="0"/>
            <a:ext cx="9144000" cy="6858000"/>
          </a:xfrm>
          <a:prstGeom prst="rect">
            <a:avLst/>
          </a:prstGeom>
        </p:spPr>
      </p:pic>
      <p:pic>
        <p:nvPicPr>
          <p:cNvPr id="205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90800" y="1600201"/>
            <a:ext cx="6324600" cy="4800599"/>
          </a:xfrm>
        </p:spPr>
        <p:txBody>
          <a:bodyPr anchor="t">
            <a:noAutofit/>
          </a:bodyPr>
          <a:lstStyle>
            <a:lvl1pPr algn="l">
              <a:defRPr sz="6000" b="1" cap="all">
                <a:solidFill>
                  <a:srgbClr val="3A2315"/>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2590800" y="381001"/>
            <a:ext cx="6324600" cy="990600"/>
          </a:xfrm>
        </p:spPr>
        <p:txBody>
          <a:bodyPr anchor="b">
            <a:noAutofit/>
          </a:bodyPr>
          <a:lstStyle>
            <a:lvl1pPr marL="0" indent="0">
              <a:buNone/>
              <a:defRPr sz="4800" b="1">
                <a:solidFill>
                  <a:srgbClr val="3A231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
        <p:nvSpPr>
          <p:cNvPr id="4" name="Date Placeholder 3"/>
          <p:cNvSpPr>
            <a:spLocks noGrp="1"/>
          </p:cNvSpPr>
          <p:nvPr>
            <p:ph type="dt" sz="half" idx="10"/>
          </p:nvPr>
        </p:nvSpPr>
        <p:spPr/>
        <p:txBody>
          <a:bodyPr/>
          <a:lstStyle/>
          <a:p>
            <a:fld id="{0884A178-A69C-4F32-858F-9F4104E76BCF}"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454A1B-6D49-4F63-A34E-2718FF0E2433}" type="slidenum">
              <a:rPr lang="en-US" smtClean="0"/>
              <a:t>‹#›</a:t>
            </a:fld>
            <a:endParaRPr lang="en-US" dirty="0"/>
          </a:p>
        </p:txBody>
      </p:sp>
      <p:cxnSp>
        <p:nvCxnSpPr>
          <p:cNvPr id="8" name="Straight Connector 7"/>
          <p:cNvCxnSpPr/>
          <p:nvPr userDrawn="1"/>
        </p:nvCxnSpPr>
        <p:spPr>
          <a:xfrm>
            <a:off x="2590800" y="1371600"/>
            <a:ext cx="6400800" cy="0"/>
          </a:xfrm>
          <a:prstGeom prst="line">
            <a:avLst/>
          </a:prstGeom>
          <a:ln>
            <a:solidFill>
              <a:srgbClr val="3A23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7117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328154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502310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1822250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22137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0884A178-A69C-4F32-858F-9F4104E76BCF}"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454A1B-6D49-4F63-A34E-2718FF0E2433}" type="slidenum">
              <a:rPr lang="en-US" smtClean="0"/>
              <a:t>‹#›</a:t>
            </a:fld>
            <a:endParaRPr lang="en-US" dirty="0"/>
          </a:p>
        </p:txBody>
      </p:sp>
      <p:sp>
        <p:nvSpPr>
          <p:cNvPr id="8" name="Title 1"/>
          <p:cNvSpPr>
            <a:spLocks noGrp="1"/>
          </p:cNvSpPr>
          <p:nvPr>
            <p:ph type="title"/>
          </p:nvPr>
        </p:nvSpPr>
        <p:spPr>
          <a:xfrm>
            <a:off x="457200" y="209550"/>
            <a:ext cx="8229600" cy="1143000"/>
          </a:xfrm>
        </p:spPr>
        <p:txBody>
          <a:bodyPr>
            <a:noAutofit/>
          </a:bodyPr>
          <a:lstStyle>
            <a:lvl1pPr>
              <a:defRPr sz="6000" b="1">
                <a:solidFill>
                  <a:srgbClr val="3A2315"/>
                </a:solidFill>
                <a:latin typeface="+mn-lt"/>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798637"/>
            <a:ext cx="8229600" cy="4525963"/>
          </a:xfrm>
        </p:spPr>
        <p:txBody>
          <a:bodyPr/>
          <a:lstStyle>
            <a:lvl1pPr>
              <a:defRPr sz="3600">
                <a:solidFill>
                  <a:srgbClr val="3A2315"/>
                </a:solidFill>
              </a:defRPr>
            </a:lvl1pPr>
            <a:lvl2pPr>
              <a:defRPr sz="3200">
                <a:solidFill>
                  <a:srgbClr val="3A2315"/>
                </a:solidFill>
              </a:defRPr>
            </a:lvl2pPr>
            <a:lvl3pPr>
              <a:defRPr sz="2800">
                <a:solidFill>
                  <a:srgbClr val="3A2315"/>
                </a:solidFill>
              </a:defRPr>
            </a:lvl3pPr>
            <a:lvl4pPr>
              <a:defRPr sz="2800">
                <a:solidFill>
                  <a:srgbClr val="3A2315"/>
                </a:solidFill>
              </a:defRPr>
            </a:lvl4pPr>
            <a:lvl5pPr>
              <a:defRPr sz="2800">
                <a:solidFill>
                  <a:srgbClr val="3A231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54915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181831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127724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42191569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221133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154963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194155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C79F7-E90F-4258-BAFD-115CDB816389}" type="datetimeFigureOut">
              <a:rPr lang="en-CA" smtClean="0"/>
              <a:t>2020-06-09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34758F1-19AC-4E4E-9DB5-50D4EAF16881}" type="slidenum">
              <a:rPr lang="en-CA" smtClean="0"/>
              <a:t>‹#›</a:t>
            </a:fld>
            <a:endParaRPr lang="en-CA" dirty="0"/>
          </a:p>
        </p:txBody>
      </p:sp>
    </p:spTree>
    <p:extLst>
      <p:ext uri="{BB962C8B-B14F-4D97-AF65-F5344CB8AC3E}">
        <p14:creationId xmlns:p14="http://schemas.microsoft.com/office/powerpoint/2010/main" val="49008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C79F7-E90F-4258-BAFD-115CDB816389}" type="datetimeFigureOut">
              <a:rPr lang="en-CA" smtClean="0"/>
              <a:t>2020-06-09</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758F1-19AC-4E4E-9DB5-50D4EAF16881}" type="slidenum">
              <a:rPr lang="en-CA" smtClean="0"/>
              <a:t>‹#›</a:t>
            </a:fld>
            <a:endParaRPr lang="en-CA" dirty="0"/>
          </a:p>
        </p:txBody>
      </p:sp>
    </p:spTree>
    <p:extLst>
      <p:ext uri="{BB962C8B-B14F-4D97-AF65-F5344CB8AC3E}">
        <p14:creationId xmlns:p14="http://schemas.microsoft.com/office/powerpoint/2010/main" val="3421397154"/>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C56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3160" y="5914071"/>
            <a:ext cx="2377440" cy="639129"/>
          </a:xfrm>
          <a:prstGeom prst="rect">
            <a:avLst/>
          </a:prstGeom>
        </p:spPr>
      </p:pic>
      <p:sp>
        <p:nvSpPr>
          <p:cNvPr id="9" name="TextBox 8"/>
          <p:cNvSpPr txBox="1"/>
          <p:nvPr/>
        </p:nvSpPr>
        <p:spPr>
          <a:xfrm>
            <a:off x="820657" y="6122313"/>
            <a:ext cx="4419600" cy="430887"/>
          </a:xfrm>
          <a:prstGeom prst="rect">
            <a:avLst/>
          </a:prstGeom>
          <a:noFill/>
        </p:spPr>
        <p:txBody>
          <a:bodyPr wrap="square" rtlCol="0">
            <a:spAutoFit/>
          </a:bodyPr>
          <a:lstStyle/>
          <a:p>
            <a:r>
              <a:rPr lang="en-US" sz="1100" b="1" dirty="0" smtClean="0">
                <a:solidFill>
                  <a:srgbClr val="EBF1DE"/>
                </a:solidFill>
                <a:latin typeface="Arial" panose="020B0604020202020204" pitchFamily="34" charset="0"/>
                <a:cs typeface="Arial" panose="020B0604020202020204" pitchFamily="34" charset="0"/>
              </a:rPr>
              <a:t>© Copyright 2019, Saskatchewan Prevention Institute</a:t>
            </a:r>
          </a:p>
          <a:p>
            <a:r>
              <a:rPr lang="en-US" sz="1100" b="1" dirty="0" smtClean="0">
                <a:solidFill>
                  <a:srgbClr val="EBF1DE"/>
                </a:solidFill>
                <a:latin typeface="Arial" panose="020B0604020202020204" pitchFamily="34" charset="0"/>
                <a:cs typeface="Arial" panose="020B0604020202020204" pitchFamily="34" charset="0"/>
              </a:rPr>
              <a:t>RESOURCE 3-149                                                 09/2019</a:t>
            </a:r>
            <a:endParaRPr lang="en-US" sz="1100" b="1" dirty="0">
              <a:solidFill>
                <a:srgbClr val="EBF1DE"/>
              </a:solidFill>
              <a:latin typeface="Arial" panose="020B0604020202020204" pitchFamily="34" charset="0"/>
              <a:cs typeface="Arial" panose="020B0604020202020204" pitchFamily="34" charset="0"/>
            </a:endParaRPr>
          </a:p>
        </p:txBody>
      </p:sp>
      <p:sp>
        <p:nvSpPr>
          <p:cNvPr id="6" name="TextBox 5"/>
          <p:cNvSpPr txBox="1"/>
          <p:nvPr/>
        </p:nvSpPr>
        <p:spPr>
          <a:xfrm>
            <a:off x="2743200" y="3699808"/>
            <a:ext cx="5334000" cy="1938992"/>
          </a:xfrm>
          <a:prstGeom prst="rect">
            <a:avLst/>
          </a:prstGeom>
          <a:noFill/>
        </p:spPr>
        <p:txBody>
          <a:bodyPr wrap="square" rtlCol="0">
            <a:spAutoFit/>
          </a:bodyPr>
          <a:lstStyle/>
          <a:p>
            <a:pPr algn="r"/>
            <a:r>
              <a:rPr lang="en-US" sz="6000" b="1" dirty="0" smtClean="0">
                <a:solidFill>
                  <a:srgbClr val="EBF1DE"/>
                </a:solidFill>
                <a:latin typeface="Arial" panose="020B0604020202020204" pitchFamily="34" charset="0"/>
                <a:cs typeface="Arial" panose="020B0604020202020204" pitchFamily="34" charset="0"/>
              </a:rPr>
              <a:t>Prenatal Development</a:t>
            </a:r>
            <a:endParaRPr lang="en-US" sz="6000" b="1" dirty="0">
              <a:solidFill>
                <a:srgbClr val="EBF1DE"/>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714" y="457200"/>
            <a:ext cx="5330963" cy="4681738"/>
          </a:xfrm>
          <a:prstGeom prst="rect">
            <a:avLst/>
          </a:prstGeom>
        </p:spPr>
      </p:pic>
      <p:sp>
        <p:nvSpPr>
          <p:cNvPr id="11" name="TextBox 10"/>
          <p:cNvSpPr txBox="1"/>
          <p:nvPr/>
        </p:nvSpPr>
        <p:spPr>
          <a:xfrm>
            <a:off x="5791200" y="2895600"/>
            <a:ext cx="2438400" cy="830997"/>
          </a:xfrm>
          <a:prstGeom prst="rect">
            <a:avLst/>
          </a:prstGeom>
          <a:noFill/>
        </p:spPr>
        <p:txBody>
          <a:bodyPr wrap="square" rtlCol="0">
            <a:spAutoFit/>
          </a:bodyPr>
          <a:lstStyle/>
          <a:p>
            <a:r>
              <a:rPr lang="en-US" sz="4800" b="1" dirty="0" smtClean="0">
                <a:solidFill>
                  <a:srgbClr val="EBF1DE"/>
                </a:solidFill>
                <a:latin typeface="Arial" panose="020B0604020202020204" pitchFamily="34" charset="0"/>
                <a:cs typeface="Arial" panose="020B0604020202020204" pitchFamily="34" charset="0"/>
              </a:rPr>
              <a:t>ABOUT</a:t>
            </a:r>
            <a:endParaRPr lang="en-US" sz="4800" b="1" dirty="0">
              <a:solidFill>
                <a:srgbClr val="EBF1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68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6"/>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7" name="Title 1"/>
          <p:cNvSpPr>
            <a:spLocks noGrp="1"/>
          </p:cNvSpPr>
          <p:nvPr>
            <p:ph type="title"/>
          </p:nvPr>
        </p:nvSpPr>
        <p:spPr>
          <a:xfrm>
            <a:off x="1905000" y="4800600"/>
            <a:ext cx="3505200" cy="1143000"/>
          </a:xfrm>
        </p:spPr>
        <p:txBody>
          <a:bodyPr>
            <a:normAutofit/>
          </a:bodyPr>
          <a:lstStyle/>
          <a:p>
            <a:r>
              <a:rPr lang="en-US" sz="6000" b="1" dirty="0" smtClean="0">
                <a:solidFill>
                  <a:schemeClr val="bg1"/>
                </a:solidFill>
                <a:latin typeface="Arial" panose="020B0604020202020204" pitchFamily="34" charset="0"/>
                <a:cs typeface="Arial" panose="020B0604020202020204" pitchFamily="34" charset="0"/>
              </a:rPr>
              <a:t>Yolk Sac</a:t>
            </a:r>
            <a:endParaRPr lang="en-CA"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338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C56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p:blipFill>
        <p:spPr bwMode="auto">
          <a:xfrm rot="16200000">
            <a:off x="1256592" y="-496007"/>
            <a:ext cx="6400800" cy="8307215"/>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0348" y="1621939"/>
            <a:ext cx="2119252" cy="1077218"/>
          </a:xfrm>
          <a:prstGeom prst="rect">
            <a:avLst/>
          </a:prstGeom>
          <a:noFill/>
        </p:spPr>
        <p:txBody>
          <a:bodyPr wrap="square" rtlCol="0">
            <a:spAutoFit/>
          </a:bodyPr>
          <a:lstStyle/>
          <a:p>
            <a:pPr algn="r"/>
            <a:r>
              <a:rPr lang="en-US" sz="3200" b="1" dirty="0" smtClean="0">
                <a:solidFill>
                  <a:srgbClr val="3A2315"/>
                </a:solidFill>
                <a:latin typeface="Arial" panose="020B0604020202020204" pitchFamily="34" charset="0"/>
                <a:cs typeface="Arial" panose="020B0604020202020204" pitchFamily="34" charset="0"/>
              </a:rPr>
              <a:t>Umbilical</a:t>
            </a:r>
            <a:br>
              <a:rPr lang="en-US" sz="3200" b="1" dirty="0" smtClean="0">
                <a:solidFill>
                  <a:srgbClr val="3A2315"/>
                </a:solidFill>
                <a:latin typeface="Arial" panose="020B0604020202020204" pitchFamily="34" charset="0"/>
                <a:cs typeface="Arial" panose="020B0604020202020204" pitchFamily="34" charset="0"/>
              </a:rPr>
            </a:br>
            <a:r>
              <a:rPr lang="en-US" sz="3200" b="1" dirty="0" smtClean="0">
                <a:solidFill>
                  <a:srgbClr val="3A2315"/>
                </a:solidFill>
                <a:latin typeface="Arial" panose="020B0604020202020204" pitchFamily="34" charset="0"/>
                <a:cs typeface="Arial" panose="020B0604020202020204" pitchFamily="34" charset="0"/>
              </a:rPr>
              <a:t>Cord</a:t>
            </a:r>
            <a:endParaRPr lang="en-US" sz="3200" b="1" dirty="0">
              <a:solidFill>
                <a:srgbClr val="3A2315"/>
              </a:solidFill>
              <a:latin typeface="Arial" panose="020B0604020202020204" pitchFamily="34" charset="0"/>
              <a:cs typeface="Arial" panose="020B0604020202020204" pitchFamily="34" charset="0"/>
            </a:endParaRPr>
          </a:p>
        </p:txBody>
      </p:sp>
      <p:sp>
        <p:nvSpPr>
          <p:cNvPr id="6" name="TextBox 5"/>
          <p:cNvSpPr txBox="1"/>
          <p:nvPr/>
        </p:nvSpPr>
        <p:spPr>
          <a:xfrm>
            <a:off x="1143000" y="1215479"/>
            <a:ext cx="2286000" cy="584775"/>
          </a:xfrm>
          <a:prstGeom prst="rect">
            <a:avLst/>
          </a:prstGeom>
          <a:noFill/>
        </p:spPr>
        <p:txBody>
          <a:bodyPr wrap="square" rtlCol="0">
            <a:spAutoFit/>
          </a:bodyPr>
          <a:lstStyle/>
          <a:p>
            <a:r>
              <a:rPr lang="en-US" sz="3200" b="1" dirty="0" smtClean="0">
                <a:solidFill>
                  <a:srgbClr val="3A2315"/>
                </a:solidFill>
                <a:latin typeface="Arial" panose="020B0604020202020204" pitchFamily="34" charset="0"/>
                <a:cs typeface="Arial" panose="020B0604020202020204" pitchFamily="34" charset="0"/>
              </a:rPr>
              <a:t>Placenta</a:t>
            </a:r>
            <a:endParaRPr lang="en-US" sz="3200" b="1" dirty="0">
              <a:solidFill>
                <a:srgbClr val="3A2315"/>
              </a:solidFill>
              <a:latin typeface="Arial" panose="020B0604020202020204" pitchFamily="34" charset="0"/>
              <a:cs typeface="Arial" panose="020B0604020202020204" pitchFamily="34" charset="0"/>
            </a:endParaRPr>
          </a:p>
        </p:txBody>
      </p:sp>
      <p:cxnSp>
        <p:nvCxnSpPr>
          <p:cNvPr id="7" name="Straight Arrow Connector 6"/>
          <p:cNvCxnSpPr/>
          <p:nvPr/>
        </p:nvCxnSpPr>
        <p:spPr>
          <a:xfrm>
            <a:off x="1676400" y="1800254"/>
            <a:ext cx="990600" cy="333346"/>
          </a:xfrm>
          <a:prstGeom prst="straightConnector1">
            <a:avLst/>
          </a:prstGeom>
          <a:ln w="38100">
            <a:solidFill>
              <a:srgbClr val="3A2315"/>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95718" y="1966927"/>
            <a:ext cx="290830" cy="90473"/>
          </a:xfrm>
          <a:prstGeom prst="straightConnector1">
            <a:avLst/>
          </a:prstGeom>
          <a:ln w="38100">
            <a:solidFill>
              <a:srgbClr val="3A231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41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Title 1"/>
          <p:cNvSpPr>
            <a:spLocks noGrp="1"/>
          </p:cNvSpPr>
          <p:nvPr>
            <p:ph type="title"/>
          </p:nvPr>
        </p:nvSpPr>
        <p:spPr>
          <a:xfrm>
            <a:off x="609600" y="2971800"/>
            <a:ext cx="4495800" cy="3276600"/>
          </a:xfrm>
        </p:spPr>
        <p:txBody>
          <a:bodyPr anchor="t">
            <a:normAutofit fontScale="90000"/>
          </a:bodyPr>
          <a:lstStyle/>
          <a:p>
            <a:pPr algn="l"/>
            <a:r>
              <a:rPr lang="en-US" sz="4000" b="1" dirty="0" smtClean="0">
                <a:solidFill>
                  <a:srgbClr val="EBF1DE"/>
                </a:solidFill>
                <a:latin typeface="Arial" panose="020B0604020202020204" pitchFamily="34" charset="0"/>
                <a:cs typeface="Arial" panose="020B0604020202020204" pitchFamily="34" charset="0"/>
              </a:rPr>
              <a:t>Anything a pregnant woman eats, drinks, inhales, or </a:t>
            </a:r>
            <a:br>
              <a:rPr lang="en-US" sz="4000" b="1" dirty="0" smtClean="0">
                <a:solidFill>
                  <a:srgbClr val="EBF1DE"/>
                </a:solidFill>
                <a:latin typeface="Arial" panose="020B0604020202020204" pitchFamily="34" charset="0"/>
                <a:cs typeface="Arial" panose="020B0604020202020204" pitchFamily="34" charset="0"/>
              </a:rPr>
            </a:br>
            <a:r>
              <a:rPr lang="en-US" sz="4000" b="1" dirty="0" smtClean="0">
                <a:solidFill>
                  <a:srgbClr val="EBF1DE"/>
                </a:solidFill>
                <a:latin typeface="Arial" panose="020B0604020202020204" pitchFamily="34" charset="0"/>
                <a:cs typeface="Arial" panose="020B0604020202020204" pitchFamily="34" charset="0"/>
              </a:rPr>
              <a:t>injects goes to </a:t>
            </a:r>
            <a:br>
              <a:rPr lang="en-US" sz="4000" b="1" dirty="0" smtClean="0">
                <a:solidFill>
                  <a:srgbClr val="EBF1DE"/>
                </a:solidFill>
                <a:latin typeface="Arial" panose="020B0604020202020204" pitchFamily="34" charset="0"/>
                <a:cs typeface="Arial" panose="020B0604020202020204" pitchFamily="34" charset="0"/>
              </a:rPr>
            </a:br>
            <a:r>
              <a:rPr lang="en-US" sz="4000" b="1" dirty="0" smtClean="0">
                <a:solidFill>
                  <a:srgbClr val="EBF1DE"/>
                </a:solidFill>
                <a:latin typeface="Arial" panose="020B0604020202020204" pitchFamily="34" charset="0"/>
                <a:cs typeface="Arial" panose="020B0604020202020204" pitchFamily="34" charset="0"/>
              </a:rPr>
              <a:t>the fetus.</a:t>
            </a:r>
            <a:endParaRPr lang="en-US" sz="4000" b="1" dirty="0">
              <a:solidFill>
                <a:srgbClr val="EBF1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747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DB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normAutofit/>
          </a:bodyPr>
          <a:lstStyle/>
          <a:p>
            <a:r>
              <a:rPr lang="en-US" sz="4000" b="1" dirty="0" smtClean="0">
                <a:latin typeface="Arial" panose="020B0604020202020204" pitchFamily="34" charset="0"/>
                <a:cs typeface="Arial" panose="020B0604020202020204" pitchFamily="34" charset="0"/>
              </a:rPr>
              <a:t>A Baby Grows … and Grows</a:t>
            </a:r>
            <a:endParaRPr lang="en-US" sz="4000" b="1" dirty="0">
              <a:latin typeface="Arial" panose="020B0604020202020204" pitchFamily="34" charset="0"/>
              <a:cs typeface="Arial" panose="020B0604020202020204" pitchFamily="34" charset="0"/>
            </a:endParaRPr>
          </a:p>
        </p:txBody>
      </p:sp>
      <p:pic>
        <p:nvPicPr>
          <p:cNvPr id="1026" name="Picture 2" descr="See the source ima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0600" y="1066800"/>
            <a:ext cx="7486650" cy="577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82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U:\Files from old computer\Resources External\Fetal Developmen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8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962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descr="fig_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73035" y="2526000"/>
            <a:ext cx="2578374" cy="28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ig_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19600" y="2995660"/>
            <a:ext cx="2053435" cy="249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fig_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3400" y="3429000"/>
            <a:ext cx="3888217" cy="18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5334000"/>
            <a:ext cx="9144000" cy="1143000"/>
          </a:xfrm>
          <a:solidFill>
            <a:srgbClr val="CDB065"/>
          </a:solidFill>
        </p:spPr>
        <p:txBody>
          <a:bodyPr>
            <a:normAutofit/>
          </a:bodyPr>
          <a:lstStyle/>
          <a:p>
            <a:r>
              <a:rPr lang="en-US" sz="5000" b="1" dirty="0" smtClean="0">
                <a:latin typeface="Arial" panose="020B0604020202020204" pitchFamily="34" charset="0"/>
                <a:cs typeface="Arial" panose="020B0604020202020204" pitchFamily="34" charset="0"/>
              </a:rPr>
              <a:t>Fetal Brain Development</a:t>
            </a:r>
            <a:endParaRPr lang="en-US" sz="5000" b="1" dirty="0">
              <a:latin typeface="Arial" panose="020B0604020202020204" pitchFamily="34" charset="0"/>
              <a:cs typeface="Arial" panose="020B0604020202020204" pitchFamily="34" charset="0"/>
            </a:endParaRPr>
          </a:p>
        </p:txBody>
      </p:sp>
      <p:pic>
        <p:nvPicPr>
          <p:cNvPr id="7" name="Picture 2" descr="fig_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72520" y="1126190"/>
            <a:ext cx="5818066" cy="115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ig_6"/>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904304" y="515224"/>
            <a:ext cx="1425996" cy="192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915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0" y="0"/>
            <a:ext cx="9144000" cy="6858000"/>
            <a:chOff x="0" y="0"/>
            <a:chExt cx="9144000" cy="6858000"/>
          </a:xfrm>
        </p:grpSpPr>
        <p:sp>
          <p:nvSpPr>
            <p:cNvPr id="8" name="Rectangle 7"/>
            <p:cNvSpPr/>
            <p:nvPr/>
          </p:nvSpPr>
          <p:spPr>
            <a:xfrm>
              <a:off x="0" y="0"/>
              <a:ext cx="18288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9809" y="0"/>
              <a:ext cx="7554191" cy="6858000"/>
            </a:xfrm>
            <a:prstGeom prst="rect">
              <a:avLst/>
            </a:prstGeom>
          </p:spPr>
        </p:pic>
      </p:grpSp>
      <p:sp>
        <p:nvSpPr>
          <p:cNvPr id="7" name="Title 1"/>
          <p:cNvSpPr txBox="1">
            <a:spLocks/>
          </p:cNvSpPr>
          <p:nvPr/>
        </p:nvSpPr>
        <p:spPr>
          <a:xfrm>
            <a:off x="990600" y="5029200"/>
            <a:ext cx="5257800" cy="1219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6000" b="1" kern="1200">
                <a:solidFill>
                  <a:srgbClr val="3A2315"/>
                </a:solidFill>
                <a:latin typeface="+mn-lt"/>
                <a:ea typeface="+mj-ea"/>
                <a:cs typeface="+mj-cs"/>
              </a:defRPr>
            </a:lvl1pPr>
          </a:lstStyle>
          <a:p>
            <a:pPr algn="l"/>
            <a:r>
              <a:rPr lang="en-US" dirty="0" smtClean="0">
                <a:solidFill>
                  <a:srgbClr val="EBF1DE"/>
                </a:solidFill>
                <a:latin typeface="Arial" panose="020B0604020202020204" pitchFamily="34" charset="0"/>
                <a:cs typeface="Arial" panose="020B0604020202020204" pitchFamily="34" charset="0"/>
              </a:rPr>
              <a:t>Our Brain</a:t>
            </a:r>
            <a:endParaRPr lang="en-US" dirty="0">
              <a:solidFill>
                <a:srgbClr val="EBF1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540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9" descr="C:\Users\MarleneD\AppData\Local\Microsoft\Windows\INetCache\IE\9E38MFPX\education_growing[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7448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85800" y="5105400"/>
            <a:ext cx="6477000" cy="1295400"/>
          </a:xfrm>
        </p:spPr>
        <p:txBody>
          <a:bodyPr>
            <a:normAutofit/>
          </a:bodyPr>
          <a:lstStyle/>
          <a:p>
            <a:pPr algn="l"/>
            <a:r>
              <a:rPr lang="en-US" sz="5000" b="1" dirty="0" smtClean="0">
                <a:latin typeface="Arial" panose="020B0604020202020204" pitchFamily="34" charset="0"/>
                <a:cs typeface="Arial" panose="020B0604020202020204" pitchFamily="34" charset="0"/>
              </a:rPr>
              <a:t>Building the Brain</a:t>
            </a:r>
            <a:endParaRPr lang="en-US" sz="5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046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94458" y="152400"/>
            <a:ext cx="7406640" cy="6480809"/>
          </a:xfrm>
          <a:prstGeom prst="rect">
            <a:avLst/>
          </a:prstGeom>
        </p:spPr>
      </p:pic>
      <p:sp>
        <p:nvSpPr>
          <p:cNvPr id="8" name="Title 1"/>
          <p:cNvSpPr>
            <a:spLocks noGrp="1"/>
          </p:cNvSpPr>
          <p:nvPr>
            <p:ph type="title"/>
          </p:nvPr>
        </p:nvSpPr>
        <p:spPr>
          <a:xfrm>
            <a:off x="2819400" y="5490209"/>
            <a:ext cx="2209800" cy="1143000"/>
          </a:xfrm>
        </p:spPr>
        <p:txBody>
          <a:bodyPr>
            <a:normAutofit/>
          </a:bodyPr>
          <a:lstStyle/>
          <a:p>
            <a:r>
              <a:rPr lang="en-US" sz="2400" b="0" dirty="0" smtClean="0">
                <a:latin typeface="Arial" panose="020B0604020202020204" pitchFamily="34" charset="0"/>
                <a:cs typeface="Arial" panose="020B0604020202020204" pitchFamily="34" charset="0"/>
              </a:rPr>
              <a:t>Brainstem</a:t>
            </a:r>
            <a:endParaRPr lang="en-US" sz="2400" b="0" dirty="0">
              <a:latin typeface="Arial" panose="020B0604020202020204" pitchFamily="34" charset="0"/>
              <a:cs typeface="Arial" panose="020B0604020202020204" pitchFamily="34" charset="0"/>
            </a:endParaRPr>
          </a:p>
        </p:txBody>
      </p:sp>
      <p:cxnSp>
        <p:nvCxnSpPr>
          <p:cNvPr id="3" name="Straight Arrow Connector 2"/>
          <p:cNvCxnSpPr/>
          <p:nvPr/>
        </p:nvCxnSpPr>
        <p:spPr>
          <a:xfrm flipV="1">
            <a:off x="4648200" y="5638800"/>
            <a:ext cx="1143000" cy="457200"/>
          </a:xfrm>
          <a:prstGeom prst="straightConnector1">
            <a:avLst/>
          </a:prstGeom>
          <a:ln w="12700">
            <a:solidFill>
              <a:srgbClr val="3A2315"/>
            </a:solidFill>
            <a:tailEnd type="arrow"/>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92758" y="4800600"/>
            <a:ext cx="5257800" cy="1219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6000" b="1" kern="1200">
                <a:solidFill>
                  <a:srgbClr val="3A2315"/>
                </a:solidFill>
                <a:latin typeface="+mn-lt"/>
                <a:ea typeface="+mj-ea"/>
                <a:cs typeface="+mj-cs"/>
              </a:defRPr>
            </a:lvl1pPr>
          </a:lstStyle>
          <a:p>
            <a:pPr algn="l"/>
            <a:r>
              <a:rPr lang="en-US" dirty="0" smtClean="0">
                <a:latin typeface="Arial" panose="020B0604020202020204" pitchFamily="34" charset="0"/>
                <a:cs typeface="Arial" panose="020B0604020202020204" pitchFamily="34" charset="0"/>
              </a:rPr>
              <a:t>Hindbrain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791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0" name="Picture 56" descr="C:\Users\PamB.PREVENT\Desktop\img_998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648"/>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2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a:ln>
            <a:noFill/>
          </a:ln>
        </p:spPr>
      </p:pic>
      <p:sp>
        <p:nvSpPr>
          <p:cNvPr id="2" name="Title 1"/>
          <p:cNvSpPr>
            <a:spLocks noGrp="1"/>
          </p:cNvSpPr>
          <p:nvPr>
            <p:ph type="title"/>
          </p:nvPr>
        </p:nvSpPr>
        <p:spPr>
          <a:xfrm>
            <a:off x="4495800" y="1371600"/>
            <a:ext cx="4114800" cy="3962400"/>
          </a:xfrm>
        </p:spPr>
        <p:txBody>
          <a:bodyPr>
            <a:noAutofit/>
          </a:bodyPr>
          <a:lstStyle/>
          <a:p>
            <a:pPr algn="l"/>
            <a:r>
              <a:rPr lang="en-US" b="1" dirty="0" smtClean="0">
                <a:solidFill>
                  <a:srgbClr val="EBF1DE"/>
                </a:solidFill>
                <a:latin typeface="Arial" panose="020B0604020202020204" pitchFamily="34" charset="0"/>
                <a:cs typeface="Arial" panose="020B0604020202020204" pitchFamily="34" charset="0"/>
              </a:rPr>
              <a:t>Why should we </a:t>
            </a:r>
            <a:r>
              <a:rPr lang="en-US" sz="6600" b="1" dirty="0" smtClean="0">
                <a:solidFill>
                  <a:srgbClr val="EBF1DE"/>
                </a:solidFill>
                <a:latin typeface="Arial" panose="020B0604020202020204" pitchFamily="34" charset="0"/>
                <a:cs typeface="Arial" panose="020B0604020202020204" pitchFamily="34" charset="0"/>
              </a:rPr>
              <a:t>talk about </a:t>
            </a:r>
            <a:r>
              <a:rPr lang="en-US" b="1" dirty="0" smtClean="0">
                <a:solidFill>
                  <a:srgbClr val="EBF1DE"/>
                </a:solidFill>
                <a:latin typeface="Arial" panose="020B0604020202020204" pitchFamily="34" charset="0"/>
                <a:cs typeface="Arial" panose="020B0604020202020204" pitchFamily="34" charset="0"/>
              </a:rPr>
              <a:t>prenatal development?</a:t>
            </a:r>
            <a:endParaRPr lang="en-US" b="1" dirty="0">
              <a:solidFill>
                <a:srgbClr val="EBF1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370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7" name="Picture 19" descr="C:\Users\PamB.PREVENT\Desktop\_830059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343698"/>
            <a:ext cx="7772400" cy="651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093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0" y="4876800"/>
            <a:ext cx="9144000" cy="1143000"/>
          </a:xfrm>
        </p:spPr>
        <p:txBody>
          <a:bodyPr>
            <a:normAutofit/>
          </a:bodyPr>
          <a:lstStyle/>
          <a:p>
            <a:r>
              <a:rPr lang="en-US" sz="5400" b="1" dirty="0" smtClean="0">
                <a:solidFill>
                  <a:srgbClr val="EBF1DE"/>
                </a:solidFill>
                <a:latin typeface="Arial" panose="020B0604020202020204" pitchFamily="34" charset="0"/>
                <a:cs typeface="Arial" panose="020B0604020202020204" pitchFamily="34" charset="0"/>
              </a:rPr>
              <a:t>Neurotransmission</a:t>
            </a:r>
            <a:endParaRPr lang="en-US" sz="5400" b="1" dirty="0">
              <a:solidFill>
                <a:srgbClr val="EBF1D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70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C56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762000" y="990600"/>
            <a:ext cx="3581400" cy="4800600"/>
          </a:xfrm>
        </p:spPr>
        <p:txBody>
          <a:bodyPr>
            <a:normAutofit/>
          </a:bodyPr>
          <a:lstStyle/>
          <a:p>
            <a:pPr algn="l"/>
            <a:r>
              <a:rPr lang="en-US" sz="4800" b="1" dirty="0" smtClean="0">
                <a:solidFill>
                  <a:srgbClr val="EBF1DE"/>
                </a:solidFill>
                <a:latin typeface="Arial" panose="020B0604020202020204" pitchFamily="34" charset="0"/>
                <a:cs typeface="Arial" panose="020B0604020202020204" pitchFamily="34" charset="0"/>
              </a:rPr>
              <a:t>Alcohol can Harm the Developing Brain.</a:t>
            </a:r>
            <a:endParaRPr lang="en-US" sz="4800" b="1" dirty="0">
              <a:solidFill>
                <a:srgbClr val="EBF1DE"/>
              </a:solidFill>
              <a:latin typeface="Arial" panose="020B0604020202020204" pitchFamily="34" charset="0"/>
              <a:cs typeface="Arial" panose="020B0604020202020204" pitchFamily="34" charset="0"/>
            </a:endParaRPr>
          </a:p>
        </p:txBody>
      </p:sp>
      <p:pic>
        <p:nvPicPr>
          <p:cNvPr id="2050" name="Picture 2" descr="C:\Users\MegM.PREVENT\AppData\Local\Microsoft\Windows\INetCache\IE\OMS2IO94\kid-head-Converted[1].jpg"/>
          <p:cNvPicPr>
            <a:picLocks noChangeAspect="1" noChangeArrowheads="1"/>
          </p:cNvPicPr>
          <p:nvPr/>
        </p:nvPicPr>
        <p:blipFill rotWithShape="1">
          <a:blip r:embed="rId3"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p:blipFill>
        <p:spPr bwMode="auto">
          <a:xfrm>
            <a:off x="3291840" y="0"/>
            <a:ext cx="5852160" cy="6858000"/>
          </a:xfrm>
          <a:prstGeom prst="rect">
            <a:avLst/>
          </a:prstGeom>
          <a:noFill/>
          <a:effectLst>
            <a:glow rad="139700">
              <a:schemeClr val="accent3">
                <a:lumMod val="60000"/>
                <a:lumOff val="40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695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0" cy="6858000"/>
          </a:xfrm>
          <a:prstGeom prst="rect">
            <a:avLst/>
          </a:prstGeom>
        </p:spPr>
      </p:pic>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844" y="4790795"/>
            <a:ext cx="682255" cy="974649"/>
          </a:xfrm>
          <a:prstGeom prst="rect">
            <a:avLst/>
          </a:prstGeom>
        </p:spPr>
      </p:pic>
      <p:pic>
        <p:nvPicPr>
          <p:cNvPr id="8" name="Picture 7"/>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05244" y="1897725"/>
            <a:ext cx="2785562" cy="4389119"/>
          </a:xfrm>
          <a:prstGeom prst="rect">
            <a:avLst/>
          </a:prstGeom>
        </p:spPr>
      </p:pic>
      <p:pic>
        <p:nvPicPr>
          <p:cNvPr id="10" name="Picture 9"/>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49439" y="1991350"/>
            <a:ext cx="2194560" cy="3936820"/>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4117" y="4790794"/>
            <a:ext cx="682255" cy="974649"/>
          </a:xfrm>
          <a:prstGeom prst="rect">
            <a:avLst/>
          </a:prstGeom>
        </p:spPr>
      </p:pic>
      <p:sp>
        <p:nvSpPr>
          <p:cNvPr id="12" name="Subtitle 2"/>
          <p:cNvSpPr txBox="1">
            <a:spLocks/>
          </p:cNvSpPr>
          <p:nvPr/>
        </p:nvSpPr>
        <p:spPr>
          <a:xfrm>
            <a:off x="-15767" y="685800"/>
            <a:ext cx="9159765"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3A231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3A2315"/>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3A231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3A2315"/>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3A231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5400" b="1" dirty="0" smtClean="0">
                <a:solidFill>
                  <a:srgbClr val="EBF1DE"/>
                </a:solidFill>
                <a:latin typeface="Arial" panose="020B0604020202020204" pitchFamily="34" charset="0"/>
                <a:cs typeface="Arial" panose="020B0604020202020204" pitchFamily="34" charset="0"/>
              </a:rPr>
              <a:t>Neuroplasticity</a:t>
            </a:r>
            <a:endParaRPr lang="en-US" sz="5400" b="1" dirty="0">
              <a:solidFill>
                <a:srgbClr val="EBF1DE"/>
              </a:solidFill>
              <a:latin typeface="Arial" panose="020B0604020202020204" pitchFamily="34" charset="0"/>
              <a:cs typeface="Arial" panose="020B0604020202020204" pitchFamily="34" charset="0"/>
            </a:endParaRPr>
          </a:p>
        </p:txBody>
      </p:sp>
      <p:sp>
        <p:nvSpPr>
          <p:cNvPr id="13" name="TextBox 12"/>
          <p:cNvSpPr txBox="1"/>
          <p:nvPr/>
        </p:nvSpPr>
        <p:spPr>
          <a:xfrm>
            <a:off x="-15766" y="5892225"/>
            <a:ext cx="9159766" cy="584775"/>
          </a:xfrm>
          <a:prstGeom prst="rect">
            <a:avLst/>
          </a:prstGeom>
          <a:noFill/>
        </p:spPr>
        <p:txBody>
          <a:bodyPr wrap="square" rtlCol="0">
            <a:spAutoFit/>
          </a:bodyPr>
          <a:lstStyle/>
          <a:p>
            <a:pPr algn="ctr"/>
            <a:r>
              <a:rPr lang="en-US" sz="3200" dirty="0" smtClean="0">
                <a:solidFill>
                  <a:srgbClr val="3A2315"/>
                </a:solidFill>
                <a:latin typeface="Arial" panose="020B0604020202020204" pitchFamily="34" charset="0"/>
                <a:cs typeface="Arial" panose="020B0604020202020204" pitchFamily="34" charset="0"/>
              </a:rPr>
              <a:t>Between the ears, it’s a construction zone.</a:t>
            </a:r>
            <a:endParaRPr lang="en-US" sz="3200" dirty="0">
              <a:solidFill>
                <a:srgbClr val="3A2315"/>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4464" y="4826164"/>
            <a:ext cx="682255" cy="974649"/>
          </a:xfrm>
          <a:prstGeom prst="rect">
            <a:avLst/>
          </a:prstGeom>
        </p:spPr>
      </p:pic>
    </p:spTree>
    <p:extLst>
      <p:ext uri="{BB962C8B-B14F-4D97-AF65-F5344CB8AC3E}">
        <p14:creationId xmlns:p14="http://schemas.microsoft.com/office/powerpoint/2010/main" val="302752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5" dur="500"/>
                                        <p:tgtEl>
                                          <p:spTgt spid="13">
                                            <p:txEl>
                                              <p:pRg st="0" end="0"/>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1" name="Picture 7" descr="C:\Users\PamB.PREVENT\AppData\Local\Microsoft\Windows\INetCache\IE\1JLCVB3S\Blue-baby-brain[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91756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0" y="5257800"/>
            <a:ext cx="9144000" cy="1295400"/>
          </a:xfrm>
          <a:solidFill>
            <a:srgbClr val="CDB065"/>
          </a:solidFill>
        </p:spPr>
        <p:txBody>
          <a:bodyPr>
            <a:normAutofit/>
          </a:bodyPr>
          <a:lstStyle/>
          <a:p>
            <a:pPr marL="0" lvl="2" algn="ctr" rtl="0">
              <a:spcBef>
                <a:spcPct val="0"/>
              </a:spcBef>
            </a:pPr>
            <a:r>
              <a:rPr lang="en-US" sz="3200" b="1" kern="0" dirty="0" smtClean="0">
                <a:solidFill>
                  <a:srgbClr val="3A2315"/>
                </a:solidFill>
                <a:latin typeface="Arial" panose="020B0604020202020204" pitchFamily="34" charset="0"/>
                <a:cs typeface="Arial" panose="020B0604020202020204" pitchFamily="34" charset="0"/>
              </a:rPr>
              <a:t>Alcohol can affect any part </a:t>
            </a:r>
            <a:br>
              <a:rPr lang="en-US" sz="3200" b="1" kern="0" dirty="0" smtClean="0">
                <a:solidFill>
                  <a:srgbClr val="3A2315"/>
                </a:solidFill>
                <a:latin typeface="Arial" panose="020B0604020202020204" pitchFamily="34" charset="0"/>
                <a:cs typeface="Arial" panose="020B0604020202020204" pitchFamily="34" charset="0"/>
              </a:rPr>
            </a:br>
            <a:r>
              <a:rPr lang="en-US" sz="3200" b="1" kern="0" dirty="0" smtClean="0">
                <a:solidFill>
                  <a:srgbClr val="3A2315"/>
                </a:solidFill>
                <a:latin typeface="Arial" panose="020B0604020202020204" pitchFamily="34" charset="0"/>
                <a:cs typeface="Arial" panose="020B0604020202020204" pitchFamily="34" charset="0"/>
              </a:rPr>
              <a:t>of the developing baby.</a:t>
            </a:r>
            <a:endParaRPr lang="en-US" sz="3200" b="1" kern="0" dirty="0">
              <a:solidFill>
                <a:srgbClr val="3A23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114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56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normAutofit/>
          </a:bodyPr>
          <a:lstStyle/>
          <a:p>
            <a:r>
              <a:rPr lang="en-US" sz="5400" b="1" dirty="0" smtClean="0">
                <a:solidFill>
                  <a:srgbClr val="EBF1DE"/>
                </a:solidFill>
                <a:latin typeface="Arial" panose="020B0604020202020204" pitchFamily="34" charset="0"/>
                <a:cs typeface="Arial" panose="020B0604020202020204" pitchFamily="34" charset="0"/>
              </a:rPr>
              <a:t>Fetal Development</a:t>
            </a:r>
            <a:endParaRPr lang="en-US" sz="5400" b="1" dirty="0">
              <a:solidFill>
                <a:srgbClr val="EBF1DE"/>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57200" y="1600201"/>
            <a:ext cx="8229600" cy="3657599"/>
          </a:xfrm>
        </p:spPr>
        <p:txBody>
          <a:bodyPr>
            <a:normAutofit/>
          </a:bodyPr>
          <a:lstStyle/>
          <a:p>
            <a:r>
              <a:rPr lang="en-CA" sz="3200" dirty="0">
                <a:solidFill>
                  <a:srgbClr val="EBF1DE"/>
                </a:solidFill>
                <a:latin typeface="Arial" panose="020B0604020202020204" pitchFamily="34" charset="0"/>
                <a:cs typeface="Arial" panose="020B0604020202020204" pitchFamily="34" charset="0"/>
              </a:rPr>
              <a:t>Growth of the fetus starts at </a:t>
            </a:r>
            <a:r>
              <a:rPr lang="en-CA" sz="3200" dirty="0" smtClean="0">
                <a:solidFill>
                  <a:srgbClr val="EBF1DE"/>
                </a:solidFill>
                <a:latin typeface="Arial" panose="020B0604020202020204" pitchFamily="34" charset="0"/>
                <a:cs typeface="Arial" panose="020B0604020202020204" pitchFamily="34" charset="0"/>
              </a:rPr>
              <a:t>conception.</a:t>
            </a:r>
          </a:p>
          <a:p>
            <a:r>
              <a:rPr lang="en-CA" sz="3200" dirty="0" smtClean="0">
                <a:solidFill>
                  <a:srgbClr val="EBF1DE"/>
                </a:solidFill>
                <a:latin typeface="Arial" panose="020B0604020202020204" pitchFamily="34" charset="0"/>
                <a:cs typeface="Arial" panose="020B0604020202020204" pitchFamily="34" charset="0"/>
              </a:rPr>
              <a:t>At times </a:t>
            </a:r>
            <a:r>
              <a:rPr lang="en-CA" sz="3200" dirty="0">
                <a:solidFill>
                  <a:srgbClr val="EBF1DE"/>
                </a:solidFill>
                <a:latin typeface="Arial" panose="020B0604020202020204" pitchFamily="34" charset="0"/>
                <a:cs typeface="Arial" panose="020B0604020202020204" pitchFamily="34" charset="0"/>
              </a:rPr>
              <a:t>during pregnancy, certain body parts or systems </a:t>
            </a:r>
            <a:r>
              <a:rPr lang="en-CA" sz="3200" dirty="0" smtClean="0">
                <a:solidFill>
                  <a:srgbClr val="EBF1DE"/>
                </a:solidFill>
                <a:latin typeface="Arial" panose="020B0604020202020204" pitchFamily="34" charset="0"/>
                <a:cs typeface="Arial" panose="020B0604020202020204" pitchFamily="34" charset="0"/>
              </a:rPr>
              <a:t>develop </a:t>
            </a:r>
            <a:r>
              <a:rPr lang="en-CA" sz="3200" dirty="0">
                <a:solidFill>
                  <a:srgbClr val="EBF1DE"/>
                </a:solidFill>
                <a:latin typeface="Arial" panose="020B0604020202020204" pitchFamily="34" charset="0"/>
                <a:cs typeface="Arial" panose="020B0604020202020204" pitchFamily="34" charset="0"/>
              </a:rPr>
              <a:t>quickly and are very </a:t>
            </a:r>
            <a:r>
              <a:rPr lang="en-CA" sz="3200" dirty="0" smtClean="0">
                <a:solidFill>
                  <a:srgbClr val="EBF1DE"/>
                </a:solidFill>
                <a:latin typeface="Arial" panose="020B0604020202020204" pitchFamily="34" charset="0"/>
                <a:cs typeface="Arial" panose="020B0604020202020204" pitchFamily="34" charset="0"/>
              </a:rPr>
              <a:t>vulnerable.</a:t>
            </a:r>
          </a:p>
          <a:p>
            <a:r>
              <a:rPr lang="en-CA" sz="3200" dirty="0" smtClean="0">
                <a:solidFill>
                  <a:srgbClr val="EBF1DE"/>
                </a:solidFill>
                <a:latin typeface="Arial" panose="020B0604020202020204" pitchFamily="34" charset="0"/>
                <a:cs typeface="Arial" panose="020B0604020202020204" pitchFamily="34" charset="0"/>
              </a:rPr>
              <a:t>The brain and nervous system develop throughout the whole pregnancy.</a:t>
            </a:r>
            <a:r>
              <a:rPr lang="en-CA" sz="3200" dirty="0">
                <a:solidFill>
                  <a:srgbClr val="EBF1DE"/>
                </a:solidFill>
                <a:latin typeface="Arial" panose="020B0604020202020204" pitchFamily="34" charset="0"/>
                <a:cs typeface="Arial" panose="020B0604020202020204" pitchFamily="34" charset="0"/>
              </a:rPr>
              <a:t> </a:t>
            </a:r>
            <a:endParaRPr lang="en-CA" sz="3200" dirty="0" smtClean="0">
              <a:solidFill>
                <a:srgbClr val="EBF1DE"/>
              </a:solidFill>
              <a:latin typeface="Arial" panose="020B0604020202020204" pitchFamily="34" charset="0"/>
              <a:cs typeface="Arial" panose="020B0604020202020204" pitchFamily="34" charset="0"/>
            </a:endParaRPr>
          </a:p>
          <a:p>
            <a:pPr marL="0" indent="0" algn="ctr">
              <a:buNone/>
            </a:pPr>
            <a:endParaRPr lang="en-CA" sz="2400" dirty="0" smtClean="0">
              <a:solidFill>
                <a:srgbClr val="EBF1DE"/>
              </a:solidFill>
              <a:latin typeface="Arial" panose="020B0604020202020204" pitchFamily="34" charset="0"/>
              <a:cs typeface="Arial" panose="020B0604020202020204" pitchFamily="34" charset="0"/>
            </a:endParaRPr>
          </a:p>
          <a:p>
            <a:pPr marL="0" indent="0" algn="ctr">
              <a:buNone/>
            </a:pPr>
            <a:endParaRPr lang="en-CA" sz="2400" dirty="0">
              <a:solidFill>
                <a:srgbClr val="EBF1DE"/>
              </a:solidFill>
              <a:latin typeface="Arial" panose="020B0604020202020204" pitchFamily="34" charset="0"/>
              <a:cs typeface="Arial" panose="020B0604020202020204" pitchFamily="34" charset="0"/>
            </a:endParaRPr>
          </a:p>
          <a:p>
            <a:endParaRPr lang="en-US" dirty="0"/>
          </a:p>
        </p:txBody>
      </p:sp>
      <p:sp>
        <p:nvSpPr>
          <p:cNvPr id="3" name="TextBox 2"/>
          <p:cNvSpPr txBox="1"/>
          <p:nvPr/>
        </p:nvSpPr>
        <p:spPr>
          <a:xfrm>
            <a:off x="1981200" y="5181600"/>
            <a:ext cx="5029200" cy="923330"/>
          </a:xfrm>
          <a:prstGeom prst="rect">
            <a:avLst/>
          </a:prstGeom>
          <a:noFill/>
        </p:spPr>
        <p:txBody>
          <a:bodyPr wrap="square" rtlCol="0">
            <a:spAutoFit/>
          </a:bodyPr>
          <a:lstStyle/>
          <a:p>
            <a:pPr algn="ctr"/>
            <a:r>
              <a:rPr lang="en-CA" dirty="0">
                <a:solidFill>
                  <a:srgbClr val="EBF1DE"/>
                </a:solidFill>
                <a:latin typeface="Arial" panose="020B0604020202020204" pitchFamily="34" charset="0"/>
                <a:cs typeface="Arial" panose="020B0604020202020204" pitchFamily="34" charset="0"/>
              </a:rPr>
              <a:t>References are available on request:</a:t>
            </a:r>
          </a:p>
          <a:p>
            <a:pPr algn="ctr"/>
            <a:r>
              <a:rPr lang="en-CA" dirty="0">
                <a:solidFill>
                  <a:srgbClr val="EBF1DE"/>
                </a:solidFill>
                <a:latin typeface="Arial" panose="020B0604020202020204" pitchFamily="34" charset="0"/>
                <a:cs typeface="Arial" panose="020B0604020202020204" pitchFamily="34" charset="0"/>
              </a:rPr>
              <a:t>info@skprevention.ca</a:t>
            </a:r>
          </a:p>
          <a:p>
            <a:endParaRPr lang="en-US" dirty="0"/>
          </a:p>
        </p:txBody>
      </p:sp>
    </p:spTree>
    <p:extLst>
      <p:ext uri="{BB962C8B-B14F-4D97-AF65-F5344CB8AC3E}">
        <p14:creationId xmlns:p14="http://schemas.microsoft.com/office/powerpoint/2010/main" val="2420890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3700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2750"/>
                    </a14:imgEffect>
                    <a14:imgEffect>
                      <a14:saturation sat="0"/>
                    </a14:imgEffect>
                  </a14:imgLayer>
                </a14:imgProps>
              </a:ext>
              <a:ext uri="{28A0092B-C50C-407E-A947-70E740481C1C}">
                <a14:useLocalDpi xmlns:a14="http://schemas.microsoft.com/office/drawing/2010/main"/>
              </a:ext>
            </a:extLst>
          </a:blip>
          <a:srcRect/>
          <a:stretch/>
        </p:blipFill>
        <p:spPr>
          <a:xfrm>
            <a:off x="0" y="-66050"/>
            <a:ext cx="9144000" cy="6950683"/>
          </a:xfrm>
          <a:prstGeom prst="rect">
            <a:avLst/>
          </a:prstGeom>
        </p:spPr>
      </p:pic>
      <p:sp>
        <p:nvSpPr>
          <p:cNvPr id="9" name="Title 1"/>
          <p:cNvSpPr>
            <a:spLocks noGrp="1"/>
          </p:cNvSpPr>
          <p:nvPr>
            <p:ph type="title"/>
          </p:nvPr>
        </p:nvSpPr>
        <p:spPr>
          <a:xfrm>
            <a:off x="914400" y="2133600"/>
            <a:ext cx="7315200" cy="1143000"/>
          </a:xfrm>
        </p:spPr>
        <p:txBody>
          <a:bodyPr>
            <a:normAutofit/>
          </a:bodyPr>
          <a:lstStyle/>
          <a:p>
            <a:r>
              <a:rPr lang="en-US" sz="6000" b="1" dirty="0" smtClean="0">
                <a:latin typeface="Arial" panose="020B0604020202020204" pitchFamily="34" charset="0"/>
                <a:cs typeface="Arial" panose="020B0604020202020204" pitchFamily="34" charset="0"/>
              </a:rPr>
              <a:t>Genetics</a:t>
            </a:r>
            <a:endParaRPr lang="en-US" sz="6000" b="1"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914400" y="3200401"/>
            <a:ext cx="7391400" cy="1371599"/>
          </a:xfrm>
        </p:spPr>
        <p:txBody>
          <a:bodyPr>
            <a:normAutofit/>
          </a:bodyPr>
          <a:lstStyle/>
          <a:p>
            <a:pPr marL="0" indent="0" algn="ctr">
              <a:buNone/>
            </a:pPr>
            <a:r>
              <a:rPr lang="en-US" sz="3600" b="1" dirty="0" smtClean="0">
                <a:latin typeface="Arial" panose="020B0604020202020204" pitchFamily="34" charset="0"/>
                <a:cs typeface="Arial" panose="020B0604020202020204" pitchFamily="34" charset="0"/>
              </a:rPr>
              <a:t>Each parent gives 23 </a:t>
            </a:r>
          </a:p>
          <a:p>
            <a:pPr marL="0" indent="0" algn="ctr">
              <a:buNone/>
            </a:pPr>
            <a:r>
              <a:rPr lang="en-US" sz="3600" b="1" dirty="0" smtClean="0">
                <a:latin typeface="Arial" panose="020B0604020202020204" pitchFamily="34" charset="0"/>
                <a:cs typeface="Arial" panose="020B0604020202020204" pitchFamily="34" charset="0"/>
              </a:rPr>
              <a:t>chromosomes to the fetus. </a:t>
            </a:r>
          </a:p>
          <a:p>
            <a:pPr marL="0" indent="0">
              <a:buNone/>
            </a:pPr>
            <a:endParaRPr lang="en-US" sz="3600" dirty="0" smtClean="0"/>
          </a:p>
        </p:txBody>
      </p:sp>
    </p:spTree>
    <p:extLst>
      <p:ext uri="{BB962C8B-B14F-4D97-AF65-F5344CB8AC3E}">
        <p14:creationId xmlns:p14="http://schemas.microsoft.com/office/powerpoint/2010/main" val="1321358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a:stretch/>
        </p:blipFill>
        <p:spPr>
          <a:xfrm>
            <a:off x="-111760" y="1"/>
            <a:ext cx="9255760" cy="6858000"/>
          </a:xfrm>
          <a:prstGeom prst="rect">
            <a:avLst/>
          </a:prstGeom>
          <a:ln>
            <a:noFill/>
          </a:ln>
          <a:effectLst/>
        </p:spPr>
      </p:pic>
      <p:sp>
        <p:nvSpPr>
          <p:cNvPr id="56322" name="Title 1"/>
          <p:cNvSpPr>
            <a:spLocks noGrp="1"/>
          </p:cNvSpPr>
          <p:nvPr>
            <p:ph type="title"/>
          </p:nvPr>
        </p:nvSpPr>
        <p:spPr>
          <a:xfrm>
            <a:off x="609600" y="2209800"/>
            <a:ext cx="7772400" cy="1143000"/>
          </a:xfrm>
        </p:spPr>
        <p:txBody>
          <a:bodyPr>
            <a:normAutofit/>
          </a:bodyPr>
          <a:lstStyle/>
          <a:p>
            <a:r>
              <a:rPr lang="en-US" sz="6000" b="1" dirty="0" smtClean="0">
                <a:latin typeface="Arial" panose="020B0604020202020204" pitchFamily="34" charset="0"/>
                <a:cs typeface="Arial" panose="020B0604020202020204" pitchFamily="34" charset="0"/>
              </a:rPr>
              <a:t>Epigenetics</a:t>
            </a:r>
            <a:endParaRPr lang="en-US" sz="6000" b="1" dirty="0">
              <a:latin typeface="Arial" panose="020B0604020202020204" pitchFamily="34" charset="0"/>
              <a:cs typeface="Arial" panose="020B0604020202020204" pitchFamily="34" charset="0"/>
            </a:endParaRPr>
          </a:p>
        </p:txBody>
      </p:sp>
      <p:sp>
        <p:nvSpPr>
          <p:cNvPr id="56324" name="Content Placeholder 3"/>
          <p:cNvSpPr>
            <a:spLocks noGrp="1"/>
          </p:cNvSpPr>
          <p:nvPr>
            <p:ph idx="1"/>
          </p:nvPr>
        </p:nvSpPr>
        <p:spPr>
          <a:xfrm>
            <a:off x="609600" y="3429000"/>
            <a:ext cx="7772400" cy="1371600"/>
          </a:xfrm>
        </p:spPr>
        <p:txBody>
          <a:bodyPr>
            <a:normAutofit fontScale="92500"/>
          </a:bodyPr>
          <a:lstStyle/>
          <a:p>
            <a:pPr marL="0" indent="0" algn="ctr">
              <a:spcBef>
                <a:spcPts val="864"/>
              </a:spcBef>
              <a:buNone/>
            </a:pPr>
            <a:r>
              <a:rPr lang="en-US" sz="3600" b="1" dirty="0" smtClean="0">
                <a:latin typeface="Arial" panose="020B0604020202020204" pitchFamily="34" charset="0"/>
                <a:cs typeface="Arial" panose="020B0604020202020204" pitchFamily="34" charset="0"/>
              </a:rPr>
              <a:t>Environmental factors can also affect which genes are turned on or off.</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902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descr="C:\Users\BevD\AppData\Local\Microsoft\Windows\Temporary Internet Files\Content.IE5\ZSBDC897\MP900442378[1].jpg"/>
          <p:cNvPicPr>
            <a:picLocks noGrp="1" noChangeAspect="1" noChangeArrowheads="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a:noFill/>
        </p:spPr>
      </p:pic>
      <p:sp>
        <p:nvSpPr>
          <p:cNvPr id="6" name="Title 1"/>
          <p:cNvSpPr>
            <a:spLocks noGrp="1"/>
          </p:cNvSpPr>
          <p:nvPr>
            <p:ph type="title"/>
          </p:nvPr>
        </p:nvSpPr>
        <p:spPr>
          <a:xfrm>
            <a:off x="457200" y="334962"/>
            <a:ext cx="8229600" cy="1417638"/>
          </a:xfrm>
        </p:spPr>
        <p:txBody>
          <a:bodyPr>
            <a:normAutofit/>
          </a:bodyPr>
          <a:lstStyle/>
          <a:p>
            <a:pPr eaLnBrk="1" hangingPunct="1"/>
            <a:r>
              <a:rPr lang="en-US" sz="5000" b="1" dirty="0">
                <a:latin typeface="Arial" panose="020B0604020202020204" pitchFamily="34" charset="0"/>
                <a:cs typeface="Arial" panose="020B0604020202020204" pitchFamily="34" charset="0"/>
              </a:rPr>
              <a:t>Fetal Development</a:t>
            </a:r>
          </a:p>
        </p:txBody>
      </p:sp>
    </p:spTree>
    <p:extLst>
      <p:ext uri="{BB962C8B-B14F-4D97-AF65-F5344CB8AC3E}">
        <p14:creationId xmlns:p14="http://schemas.microsoft.com/office/powerpoint/2010/main" val="270110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220200" cy="6888480"/>
          </a:xfrm>
          <a:prstGeom prst="rect">
            <a:avLst/>
          </a:prstGeom>
        </p:spPr>
      </p:pic>
      <p:sp>
        <p:nvSpPr>
          <p:cNvPr id="6" name="Title 1"/>
          <p:cNvSpPr>
            <a:spLocks noGrp="1"/>
          </p:cNvSpPr>
          <p:nvPr>
            <p:ph type="title"/>
          </p:nvPr>
        </p:nvSpPr>
        <p:spPr>
          <a:xfrm>
            <a:off x="0" y="5105400"/>
            <a:ext cx="9220200" cy="1143000"/>
          </a:xfrm>
          <a:solidFill>
            <a:srgbClr val="CDB065"/>
          </a:solidFill>
        </p:spPr>
        <p:txBody>
          <a:bodyPr>
            <a:normAutofit/>
          </a:bodyPr>
          <a:lstStyle/>
          <a:p>
            <a:r>
              <a:rPr lang="en-US" sz="4000" b="1" dirty="0" smtClean="0">
                <a:latin typeface="Arial" panose="020B0604020202020204" pitchFamily="34" charset="0"/>
                <a:cs typeface="Arial" panose="020B0604020202020204" pitchFamily="34" charset="0"/>
              </a:rPr>
              <a:t>What is a Menstrual Cycle?</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22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C:\Users\BevD\AppData\Local\Microsoft\Windows\INetCache\IE\C058SXE1\sptz%20óvulo[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
            <a:ext cx="9144000" cy="69558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267200" y="759372"/>
            <a:ext cx="4267200" cy="1143000"/>
          </a:xfrm>
          <a:noFill/>
        </p:spPr>
        <p:txBody>
          <a:bodyPr>
            <a:normAutofit/>
          </a:bodyPr>
          <a:lstStyle/>
          <a:p>
            <a:r>
              <a:rPr lang="en-US" sz="5000" b="1" dirty="0" smtClean="0">
                <a:solidFill>
                  <a:schemeClr val="bg1"/>
                </a:solidFill>
                <a:latin typeface="Arial" panose="020B0604020202020204" pitchFamily="34" charset="0"/>
                <a:cs typeface="Arial" panose="020B0604020202020204" pitchFamily="34" charset="0"/>
              </a:rPr>
              <a:t>Conception</a:t>
            </a:r>
            <a:endParaRPr lang="en-US" sz="50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6477000" y="3316069"/>
            <a:ext cx="1714500" cy="646331"/>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Sperm</a:t>
            </a:r>
            <a:endParaRPr lang="en-US" sz="36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1524000" y="3239869"/>
            <a:ext cx="1485900" cy="1200329"/>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Ovum (Egg)</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815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DB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C:\Users\BevD\AppData\Local\Microsoft\Windows\INetCache\IE\S00Z52QH\Human_Fertilization[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754380"/>
            <a:ext cx="8138160" cy="61036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04800"/>
            <a:ext cx="8229600" cy="1143000"/>
          </a:xfrm>
        </p:spPr>
        <p:txBody>
          <a:bodyPr>
            <a:normAutofit/>
          </a:bodyPr>
          <a:lstStyle/>
          <a:p>
            <a:r>
              <a:rPr lang="en-US" sz="5000" b="1" dirty="0" smtClean="0">
                <a:latin typeface="Arial" panose="020B0604020202020204" pitchFamily="34" charset="0"/>
                <a:cs typeface="Arial" panose="020B0604020202020204" pitchFamily="34" charset="0"/>
              </a:rPr>
              <a:t>Implantation</a:t>
            </a:r>
            <a:endParaRPr lang="en-US" sz="5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09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3849</TotalTime>
  <Words>3217</Words>
  <Application>Microsoft Office PowerPoint</Application>
  <PresentationFormat>On-screen Show (4:3)</PresentationFormat>
  <Paragraphs>262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Why should we talk about prenatal development?</vt:lpstr>
      <vt:lpstr>PowerPoint Presentation</vt:lpstr>
      <vt:lpstr>Genetics</vt:lpstr>
      <vt:lpstr>Epigenetics</vt:lpstr>
      <vt:lpstr>Fetal Development</vt:lpstr>
      <vt:lpstr>What is a Menstrual Cycle?</vt:lpstr>
      <vt:lpstr>Conception</vt:lpstr>
      <vt:lpstr>Implantation</vt:lpstr>
      <vt:lpstr>Yolk Sac</vt:lpstr>
      <vt:lpstr>PowerPoint Presentation</vt:lpstr>
      <vt:lpstr>Anything a pregnant woman eats, drinks, inhales, or  injects goes to  the fetus.</vt:lpstr>
      <vt:lpstr>A Baby Grows … and Grows</vt:lpstr>
      <vt:lpstr>PowerPoint Presentation</vt:lpstr>
      <vt:lpstr>Fetal Brain Development</vt:lpstr>
      <vt:lpstr>PowerPoint Presentation</vt:lpstr>
      <vt:lpstr>Building the Brain</vt:lpstr>
      <vt:lpstr>Brainstem</vt:lpstr>
      <vt:lpstr>PowerPoint Presentation</vt:lpstr>
      <vt:lpstr>PowerPoint Presentation</vt:lpstr>
      <vt:lpstr>Neurotransmission</vt:lpstr>
      <vt:lpstr>Alcohol can Harm the Developing Brain.</vt:lpstr>
      <vt:lpstr>PowerPoint Presentation</vt:lpstr>
      <vt:lpstr>Alcohol can affect any part  of the developing baby.</vt:lpstr>
      <vt:lpstr>Fetal Development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dc:creator>
  <cp:lastModifiedBy>Prevention Institute</cp:lastModifiedBy>
  <cp:revision>206</cp:revision>
  <cp:lastPrinted>2019-08-02T18:54:59Z</cp:lastPrinted>
  <dcterms:created xsi:type="dcterms:W3CDTF">2018-02-27T20:22:07Z</dcterms:created>
  <dcterms:modified xsi:type="dcterms:W3CDTF">2020-06-10T02:19:26Z</dcterms:modified>
</cp:coreProperties>
</file>